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186" r:id="rId2"/>
    <p:sldId id="2187" r:id="rId3"/>
    <p:sldId id="2188" r:id="rId4"/>
    <p:sldId id="2189" r:id="rId5"/>
    <p:sldId id="2190" r:id="rId6"/>
    <p:sldId id="2191" r:id="rId7"/>
    <p:sldId id="2192" r:id="rId8"/>
    <p:sldId id="2193" r:id="rId9"/>
    <p:sldId id="2194" r:id="rId10"/>
    <p:sldId id="2195" r:id="rId11"/>
    <p:sldId id="2196" r:id="rId12"/>
    <p:sldId id="2197" r:id="rId13"/>
    <p:sldId id="2198" r:id="rId14"/>
    <p:sldId id="2199" r:id="rId15"/>
    <p:sldId id="2200" r:id="rId16"/>
    <p:sldId id="2201" r:id="rId17"/>
    <p:sldId id="2202" r:id="rId18"/>
    <p:sldId id="2203" r:id="rId19"/>
    <p:sldId id="2204" r:id="rId20"/>
    <p:sldId id="2207" r:id="rId21"/>
    <p:sldId id="2208" r:id="rId22"/>
    <p:sldId id="2209" r:id="rId23"/>
    <p:sldId id="2210" r:id="rId24"/>
    <p:sldId id="2211" r:id="rId25"/>
    <p:sldId id="22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63EA8-44DA-4632-AE2E-6E3AECDADF21}" type="datetimeFigureOut">
              <a:rPr lang="en-US" smtClean="0"/>
              <a:t>04/03/2022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CC5B4-3B90-420B-BBB3-09E1A522CF12}" type="slidenum">
              <a:rPr lang="en-US" smtClean="0"/>
              <a:t>‹#›</a:t>
            </a:fld>
            <a:endParaRPr lang="en-US"/>
          </a:p>
        </p:txBody>
      </p:sp>
    </p:spTree>
    <p:extLst>
      <p:ext uri="{BB962C8B-B14F-4D97-AF65-F5344CB8AC3E}">
        <p14:creationId xmlns:p14="http://schemas.microsoft.com/office/powerpoint/2010/main" val="325038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a:t>
            </a:fld>
            <a:endParaRPr lang="en-US"/>
          </a:p>
        </p:txBody>
      </p:sp>
    </p:spTree>
    <p:extLst>
      <p:ext uri="{BB962C8B-B14F-4D97-AF65-F5344CB8AC3E}">
        <p14:creationId xmlns:p14="http://schemas.microsoft.com/office/powerpoint/2010/main" val="2367599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10</a:t>
            </a:fld>
            <a:endParaRPr lang="en-US"/>
          </a:p>
        </p:txBody>
      </p:sp>
    </p:spTree>
    <p:extLst>
      <p:ext uri="{BB962C8B-B14F-4D97-AF65-F5344CB8AC3E}">
        <p14:creationId xmlns:p14="http://schemas.microsoft.com/office/powerpoint/2010/main" val="273016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11</a:t>
            </a:fld>
            <a:endParaRPr lang="en-US"/>
          </a:p>
        </p:txBody>
      </p:sp>
    </p:spTree>
    <p:extLst>
      <p:ext uri="{BB962C8B-B14F-4D97-AF65-F5344CB8AC3E}">
        <p14:creationId xmlns:p14="http://schemas.microsoft.com/office/powerpoint/2010/main" val="249455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12</a:t>
            </a:fld>
            <a:endParaRPr lang="en-US"/>
          </a:p>
        </p:txBody>
      </p:sp>
    </p:spTree>
    <p:extLst>
      <p:ext uri="{BB962C8B-B14F-4D97-AF65-F5344CB8AC3E}">
        <p14:creationId xmlns:p14="http://schemas.microsoft.com/office/powerpoint/2010/main" val="94969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13</a:t>
            </a:fld>
            <a:endParaRPr lang="en-US"/>
          </a:p>
        </p:txBody>
      </p:sp>
    </p:spTree>
    <p:extLst>
      <p:ext uri="{BB962C8B-B14F-4D97-AF65-F5344CB8AC3E}">
        <p14:creationId xmlns:p14="http://schemas.microsoft.com/office/powerpoint/2010/main" val="15709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14</a:t>
            </a:fld>
            <a:endParaRPr lang="en-US"/>
          </a:p>
        </p:txBody>
      </p:sp>
    </p:spTree>
    <p:extLst>
      <p:ext uri="{BB962C8B-B14F-4D97-AF65-F5344CB8AC3E}">
        <p14:creationId xmlns:p14="http://schemas.microsoft.com/office/powerpoint/2010/main" val="1868080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15</a:t>
            </a:fld>
            <a:endParaRPr lang="en-US"/>
          </a:p>
        </p:txBody>
      </p:sp>
    </p:spTree>
    <p:extLst>
      <p:ext uri="{BB962C8B-B14F-4D97-AF65-F5344CB8AC3E}">
        <p14:creationId xmlns:p14="http://schemas.microsoft.com/office/powerpoint/2010/main" val="263319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16</a:t>
            </a:fld>
            <a:endParaRPr lang="en-US"/>
          </a:p>
        </p:txBody>
      </p:sp>
    </p:spTree>
    <p:extLst>
      <p:ext uri="{BB962C8B-B14F-4D97-AF65-F5344CB8AC3E}">
        <p14:creationId xmlns:p14="http://schemas.microsoft.com/office/powerpoint/2010/main" val="209971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17</a:t>
            </a:fld>
            <a:endParaRPr lang="en-US"/>
          </a:p>
        </p:txBody>
      </p:sp>
    </p:spTree>
    <p:extLst>
      <p:ext uri="{BB962C8B-B14F-4D97-AF65-F5344CB8AC3E}">
        <p14:creationId xmlns:p14="http://schemas.microsoft.com/office/powerpoint/2010/main" val="2249864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18</a:t>
            </a:fld>
            <a:endParaRPr lang="en-US"/>
          </a:p>
        </p:txBody>
      </p:sp>
    </p:spTree>
    <p:extLst>
      <p:ext uri="{BB962C8B-B14F-4D97-AF65-F5344CB8AC3E}">
        <p14:creationId xmlns:p14="http://schemas.microsoft.com/office/powerpoint/2010/main" val="1608985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19</a:t>
            </a:fld>
            <a:endParaRPr lang="en-US"/>
          </a:p>
        </p:txBody>
      </p:sp>
    </p:spTree>
    <p:extLst>
      <p:ext uri="{BB962C8B-B14F-4D97-AF65-F5344CB8AC3E}">
        <p14:creationId xmlns:p14="http://schemas.microsoft.com/office/powerpoint/2010/main" val="3916018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a:t>
            </a:fld>
            <a:endParaRPr lang="en-US"/>
          </a:p>
        </p:txBody>
      </p:sp>
    </p:spTree>
    <p:extLst>
      <p:ext uri="{BB962C8B-B14F-4D97-AF65-F5344CB8AC3E}">
        <p14:creationId xmlns:p14="http://schemas.microsoft.com/office/powerpoint/2010/main" val="194993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20</a:t>
            </a:fld>
            <a:endParaRPr lang="en-US"/>
          </a:p>
        </p:txBody>
      </p:sp>
    </p:spTree>
    <p:extLst>
      <p:ext uri="{BB962C8B-B14F-4D97-AF65-F5344CB8AC3E}">
        <p14:creationId xmlns:p14="http://schemas.microsoft.com/office/powerpoint/2010/main" val="285935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21</a:t>
            </a:fld>
            <a:endParaRPr lang="en-US"/>
          </a:p>
        </p:txBody>
      </p:sp>
    </p:spTree>
    <p:extLst>
      <p:ext uri="{BB962C8B-B14F-4D97-AF65-F5344CB8AC3E}">
        <p14:creationId xmlns:p14="http://schemas.microsoft.com/office/powerpoint/2010/main" val="3801504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22</a:t>
            </a:fld>
            <a:endParaRPr lang="en-US"/>
          </a:p>
        </p:txBody>
      </p:sp>
    </p:spTree>
    <p:extLst>
      <p:ext uri="{BB962C8B-B14F-4D97-AF65-F5344CB8AC3E}">
        <p14:creationId xmlns:p14="http://schemas.microsoft.com/office/powerpoint/2010/main" val="1597984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23</a:t>
            </a:fld>
            <a:endParaRPr lang="en-US"/>
          </a:p>
        </p:txBody>
      </p:sp>
    </p:spTree>
    <p:extLst>
      <p:ext uri="{BB962C8B-B14F-4D97-AF65-F5344CB8AC3E}">
        <p14:creationId xmlns:p14="http://schemas.microsoft.com/office/powerpoint/2010/main" val="138177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24</a:t>
            </a:fld>
            <a:endParaRPr lang="en-US"/>
          </a:p>
        </p:txBody>
      </p:sp>
    </p:spTree>
    <p:extLst>
      <p:ext uri="{BB962C8B-B14F-4D97-AF65-F5344CB8AC3E}">
        <p14:creationId xmlns:p14="http://schemas.microsoft.com/office/powerpoint/2010/main" val="3259006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25</a:t>
            </a:fld>
            <a:endParaRPr lang="en-US"/>
          </a:p>
        </p:txBody>
      </p:sp>
    </p:spTree>
    <p:extLst>
      <p:ext uri="{BB962C8B-B14F-4D97-AF65-F5344CB8AC3E}">
        <p14:creationId xmlns:p14="http://schemas.microsoft.com/office/powerpoint/2010/main" val="1468432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3</a:t>
            </a:fld>
            <a:endParaRPr lang="en-US"/>
          </a:p>
        </p:txBody>
      </p:sp>
    </p:spTree>
    <p:extLst>
      <p:ext uri="{BB962C8B-B14F-4D97-AF65-F5344CB8AC3E}">
        <p14:creationId xmlns:p14="http://schemas.microsoft.com/office/powerpoint/2010/main" val="122286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4</a:t>
            </a:fld>
            <a:endParaRPr lang="en-US"/>
          </a:p>
        </p:txBody>
      </p:sp>
    </p:spTree>
    <p:extLst>
      <p:ext uri="{BB962C8B-B14F-4D97-AF65-F5344CB8AC3E}">
        <p14:creationId xmlns:p14="http://schemas.microsoft.com/office/powerpoint/2010/main" val="401818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5</a:t>
            </a:fld>
            <a:endParaRPr lang="en-US"/>
          </a:p>
        </p:txBody>
      </p:sp>
    </p:spTree>
    <p:extLst>
      <p:ext uri="{BB962C8B-B14F-4D97-AF65-F5344CB8AC3E}">
        <p14:creationId xmlns:p14="http://schemas.microsoft.com/office/powerpoint/2010/main" val="2245499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6</a:t>
            </a:fld>
            <a:endParaRPr lang="en-US"/>
          </a:p>
        </p:txBody>
      </p:sp>
    </p:spTree>
    <p:extLst>
      <p:ext uri="{BB962C8B-B14F-4D97-AF65-F5344CB8AC3E}">
        <p14:creationId xmlns:p14="http://schemas.microsoft.com/office/powerpoint/2010/main" val="492048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7</a:t>
            </a:fld>
            <a:endParaRPr lang="en-US"/>
          </a:p>
        </p:txBody>
      </p:sp>
    </p:spTree>
    <p:extLst>
      <p:ext uri="{BB962C8B-B14F-4D97-AF65-F5344CB8AC3E}">
        <p14:creationId xmlns:p14="http://schemas.microsoft.com/office/powerpoint/2010/main" val="14195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8</a:t>
            </a:fld>
            <a:endParaRPr lang="en-US"/>
          </a:p>
        </p:txBody>
      </p:sp>
    </p:spTree>
    <p:extLst>
      <p:ext uri="{BB962C8B-B14F-4D97-AF65-F5344CB8AC3E}">
        <p14:creationId xmlns:p14="http://schemas.microsoft.com/office/powerpoint/2010/main" val="173496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B663BC2-C113-4DF0-828D-49E1A236C7F8}" type="slidenum">
              <a:rPr lang="en-US" smtClean="0"/>
              <a:t>9</a:t>
            </a:fld>
            <a:endParaRPr lang="en-US"/>
          </a:p>
        </p:txBody>
      </p:sp>
    </p:spTree>
    <p:extLst>
      <p:ext uri="{BB962C8B-B14F-4D97-AF65-F5344CB8AC3E}">
        <p14:creationId xmlns:p14="http://schemas.microsoft.com/office/powerpoint/2010/main" val="1072359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D5B7E-EE66-4612-990A-5DA0DEC29B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1C23C-4AC1-4591-913E-6E432E905D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8562CD-626F-4C79-BEE9-334D93A7B196}"/>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8885C696-57B8-4EAC-A41C-4795525F3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933C8-1815-47F6-BFDF-99741773D5BE}"/>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982304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879C-DCD8-4CD0-98CF-4B31654CC2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19AAB2-A639-4378-9BC2-1555E56A4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AB074-B793-4C87-91C8-A75A4621FAC8}"/>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5AEF6A19-FADA-43BD-8D16-2CE17436B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D10B2-E901-47D2-942A-CCB793A7369A}"/>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404562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5A239-0B0F-494C-B7BC-D6C01B021E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9626C3-CA07-4DEF-B789-698B978E4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8F40F-5D81-4B66-8AF8-E309FDE023C6}"/>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43F4AE84-2B50-490D-8089-FB91D3C70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CEF4E-0624-49EC-BB31-7FAE29422B42}"/>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836171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717521"/>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2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535466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3817-DDEE-4206-87DB-320A39D4E3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EEAC18-6B92-4BF0-B6E9-B5B0B9F910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49DAB-5867-4C4F-BBEB-A8BEBDC61273}"/>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E0ABEFC3-FA95-4FCB-B296-C5D20F1FF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DA444-DEC9-47FF-A94C-B96374A2F031}"/>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2905372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6C4D9-EE46-4523-A937-65F671EB5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911EC3-5390-4295-9BA8-731A8793F1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0BC4B4-723A-46FF-8FA7-1A0A3587282A}"/>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2926C7A9-F429-4568-BE75-911CEC79D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5C80F-6D56-4DF5-8389-33D2033A6DB7}"/>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272702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3B08-61CD-4CC2-A777-9E6D5B36E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DA32B-918D-4B5A-95E0-6E32B8799A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A5D992-D568-4C2C-8303-4AFBB0D752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6A6547-84B8-4960-A74E-BDCADB5FD8E5}"/>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6" name="Footer Placeholder 5">
            <a:extLst>
              <a:ext uri="{FF2B5EF4-FFF2-40B4-BE49-F238E27FC236}">
                <a16:creationId xmlns:a16="http://schemas.microsoft.com/office/drawing/2014/main" id="{8E69D278-F6CD-49F4-8B1D-92CAC5699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81C5D9-8DC2-49BD-8ACC-03B76372363A}"/>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53331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C981-6021-4478-BEE2-5BE62E737F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2E920-4737-453A-84F1-2607283474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7637FD-9CBA-464B-9ECE-DF21CC1604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99509E-1824-4C66-9FCA-18674E3EA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10A096-C05B-44E8-92F4-D33FE5A97D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20D169-7620-4A3A-A321-12764002B9D3}"/>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8" name="Footer Placeholder 7">
            <a:extLst>
              <a:ext uri="{FF2B5EF4-FFF2-40B4-BE49-F238E27FC236}">
                <a16:creationId xmlns:a16="http://schemas.microsoft.com/office/drawing/2014/main" id="{278D725A-ABEC-4ADC-A680-9004637598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00260B-D803-4079-981A-93466D3347D4}"/>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42945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2E37B-557D-4AD6-AAAE-49176F9B85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1D6C17-3168-4461-9573-EA27AD2C989C}"/>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4" name="Footer Placeholder 3">
            <a:extLst>
              <a:ext uri="{FF2B5EF4-FFF2-40B4-BE49-F238E27FC236}">
                <a16:creationId xmlns:a16="http://schemas.microsoft.com/office/drawing/2014/main" id="{73D3FC40-CC03-4BC5-A643-BCF9800319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3FECAF-704A-4DC9-A853-B75854229562}"/>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169602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E98428-7CD7-4C03-863B-1A7F1F0840C4}"/>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3" name="Footer Placeholder 2">
            <a:extLst>
              <a:ext uri="{FF2B5EF4-FFF2-40B4-BE49-F238E27FC236}">
                <a16:creationId xmlns:a16="http://schemas.microsoft.com/office/drawing/2014/main" id="{00F31D6C-FE46-4E28-B29D-5D4EC8E095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C168F-3525-4774-BEFD-DC1E5B3BEB05}"/>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19363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A5F4-1FFB-4FA5-9D6E-2861F1627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DB77F2-2BE7-44E3-A6D7-EFDA9A0812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77BCC1-3DDF-4687-84C9-DCBE9C236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146ABB-EADE-45F0-B637-58CA322DCE51}"/>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6" name="Footer Placeholder 5">
            <a:extLst>
              <a:ext uri="{FF2B5EF4-FFF2-40B4-BE49-F238E27FC236}">
                <a16:creationId xmlns:a16="http://schemas.microsoft.com/office/drawing/2014/main" id="{9A11AE7F-BE7E-473C-9B47-E0845B822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C11202-7F30-47D1-A8D6-E768D390EB0A}"/>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191401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1892-C734-4381-B0C9-70105549B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4F142-50BA-4B66-901C-D7D139B37C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A6D9CF-C357-4185-BD32-F07D5DC8B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4F00D9-12EC-4349-8280-4F21748FE7BD}"/>
              </a:ext>
            </a:extLst>
          </p:cNvPr>
          <p:cNvSpPr>
            <a:spLocks noGrp="1"/>
          </p:cNvSpPr>
          <p:nvPr>
            <p:ph type="dt" sz="half" idx="10"/>
          </p:nvPr>
        </p:nvSpPr>
        <p:spPr/>
        <p:txBody>
          <a:bodyPr/>
          <a:lstStyle/>
          <a:p>
            <a:fld id="{AA255F4F-DC49-44DF-A25C-DED5A1F1BC28}" type="datetimeFigureOut">
              <a:rPr lang="en-US" smtClean="0"/>
              <a:t>04/03/2022</a:t>
            </a:fld>
            <a:endParaRPr lang="en-US"/>
          </a:p>
        </p:txBody>
      </p:sp>
      <p:sp>
        <p:nvSpPr>
          <p:cNvPr id="6" name="Footer Placeholder 5">
            <a:extLst>
              <a:ext uri="{FF2B5EF4-FFF2-40B4-BE49-F238E27FC236}">
                <a16:creationId xmlns:a16="http://schemas.microsoft.com/office/drawing/2014/main" id="{A0657B77-A942-4FAB-B55E-0DCD86C54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081006-941D-4154-B1F1-4A8F8905EE50}"/>
              </a:ext>
            </a:extLst>
          </p:cNvPr>
          <p:cNvSpPr>
            <a:spLocks noGrp="1"/>
          </p:cNvSpPr>
          <p:nvPr>
            <p:ph type="sldNum" sz="quarter" idx="12"/>
          </p:nvPr>
        </p:nvSpPr>
        <p:spPr/>
        <p:txBody>
          <a:bodyPr/>
          <a:lstStyle/>
          <a:p>
            <a:fld id="{3F051ACB-19B9-4EC7-9376-B4ACDF9C7DB5}" type="slidenum">
              <a:rPr lang="en-US" smtClean="0"/>
              <a:t>‹#›</a:t>
            </a:fld>
            <a:endParaRPr lang="en-US"/>
          </a:p>
        </p:txBody>
      </p:sp>
    </p:spTree>
    <p:extLst>
      <p:ext uri="{BB962C8B-B14F-4D97-AF65-F5344CB8AC3E}">
        <p14:creationId xmlns:p14="http://schemas.microsoft.com/office/powerpoint/2010/main" val="3834418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C84F6F-28A1-44D4-8960-5ACEE4949F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CD1C9C-F4D5-4425-92FC-3C4822AD7F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1CA363-F9B0-471E-870A-1694C541A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255F4F-DC49-44DF-A25C-DED5A1F1BC28}" type="datetimeFigureOut">
              <a:rPr lang="en-US" smtClean="0"/>
              <a:t>04/03/2022</a:t>
            </a:fld>
            <a:endParaRPr lang="en-US"/>
          </a:p>
        </p:txBody>
      </p:sp>
      <p:sp>
        <p:nvSpPr>
          <p:cNvPr id="5" name="Footer Placeholder 4">
            <a:extLst>
              <a:ext uri="{FF2B5EF4-FFF2-40B4-BE49-F238E27FC236}">
                <a16:creationId xmlns:a16="http://schemas.microsoft.com/office/drawing/2014/main" id="{9BE6156A-1A3B-49DB-8ACF-1B1C14EB71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7DCC51-1F9B-431D-851F-A6508BF5D5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051ACB-19B9-4EC7-9376-B4ACDF9C7DB5}" type="slidenum">
              <a:rPr lang="en-US" smtClean="0"/>
              <a:t>‹#›</a:t>
            </a:fld>
            <a:endParaRPr lang="en-US"/>
          </a:p>
        </p:txBody>
      </p:sp>
    </p:spTree>
    <p:extLst>
      <p:ext uri="{BB962C8B-B14F-4D97-AF65-F5344CB8AC3E}">
        <p14:creationId xmlns:p14="http://schemas.microsoft.com/office/powerpoint/2010/main" val="3391219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www.xpand-addons.com/xporter/templatestore/"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docs.getxray.app/display/XRAY/Reporting+using+Gadgets" TargetMode="External"/><Relationship Id="rId5" Type="http://schemas.openxmlformats.org/officeDocument/2006/relationships/hyperlink" Target="https://docs.getxray.app/display/XRAY/Built-in+Reports" TargetMode="External"/><Relationship Id="rId4" Type="http://schemas.openxmlformats.org/officeDocument/2006/relationships/hyperlink" Target="https://docs.getxray.app/display/XRAY/Enhanced+querying+with+JQ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docs.getxray.app/display/XRAY/Tests+Overview"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hyperlink" Target="https://docs.getxray.app/display/XRAY/Test+Sets+Overview"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docs.getxray.app/display/XRAY/About+Xray"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www.xpand-addons.com/xport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hyperlink" Target="https://docs.getxray.app/display/XRAY/Test+Executions+Overview"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hyperlink" Target="https://docs.getxray.app/display/XRAY/Test+Plans+Overvie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docs.getxray.app/display/XRAY/Traceability+Repor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docs.getxray.app/display/XRAY/Overall+Requirement+Coverage+Repor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docs.getxray.app/display/XRAY/Historical+Requirement+Coverage+Repor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ctrTitle"/>
          </p:nvPr>
        </p:nvSpPr>
        <p:spPr>
          <a:xfrm>
            <a:off x="1095731" y="2279391"/>
            <a:ext cx="9828687" cy="1717521"/>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4294967295"/>
          </p:nvPr>
        </p:nvSpPr>
        <p:spPr>
          <a:xfrm>
            <a:off x="0" y="6261101"/>
            <a:ext cx="6096000" cy="249767"/>
          </a:xfrm>
        </p:spPr>
        <p:txBody>
          <a:bodyPr/>
          <a:lstStyle/>
          <a:p>
            <a:r>
              <a:rPr lang="en-US"/>
              <a:t>© 2020 Cognizant</a:t>
            </a:r>
            <a:endParaRPr lang="en-US" dirty="0"/>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294967295"/>
          </p:nvPr>
        </p:nvSpPr>
        <p:spPr>
          <a:xfrm>
            <a:off x="0" y="6345767"/>
            <a:ext cx="304800" cy="165100"/>
          </a:xfrm>
        </p:spPr>
        <p:txBody>
          <a:bodyPr/>
          <a:lstStyle/>
          <a:p>
            <a:fld id="{2EFEF571-C9B4-4D92-A7F7-315B894862A8}" type="slidenum">
              <a:rPr lang="en-US" smtClean="0"/>
              <a:pPr/>
              <a:t>1</a:t>
            </a:fld>
            <a:endParaRPr lang="en-US" dirty="0"/>
          </a:p>
        </p:txBody>
      </p:sp>
    </p:spTree>
    <p:extLst>
      <p:ext uri="{BB962C8B-B14F-4D97-AF65-F5344CB8AC3E}">
        <p14:creationId xmlns:p14="http://schemas.microsoft.com/office/powerpoint/2010/main" val="388618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10</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3B321906-F2B3-4AD8-9BB8-719EED4F73BB}"/>
              </a:ext>
            </a:extLst>
          </p:cNvPr>
          <p:cNvSpPr txBox="1"/>
          <p:nvPr/>
        </p:nvSpPr>
        <p:spPr>
          <a:xfrm>
            <a:off x="395111" y="969152"/>
            <a:ext cx="6141155" cy="461665"/>
          </a:xfrm>
          <a:prstGeom prst="rect">
            <a:avLst/>
          </a:prstGeom>
          <a:noFill/>
        </p:spPr>
        <p:txBody>
          <a:bodyPr wrap="square">
            <a:spAutoFit/>
          </a:bodyPr>
          <a:lstStyle/>
          <a:p>
            <a:pPr algn="l"/>
            <a:r>
              <a:rPr lang="en-US" sz="2400" dirty="0">
                <a:solidFill>
                  <a:srgbClr val="172B4D"/>
                </a:solidFill>
                <a:latin typeface="-apple-system"/>
              </a:rPr>
              <a:t>Organizing Tests</a:t>
            </a:r>
          </a:p>
        </p:txBody>
      </p:sp>
      <p:sp>
        <p:nvSpPr>
          <p:cNvPr id="11" name="TextBox 10">
            <a:extLst>
              <a:ext uri="{FF2B5EF4-FFF2-40B4-BE49-F238E27FC236}">
                <a16:creationId xmlns:a16="http://schemas.microsoft.com/office/drawing/2014/main" id="{62A1C2D9-3BDD-46D9-8394-8E2A24123B76}"/>
              </a:ext>
            </a:extLst>
          </p:cNvPr>
          <p:cNvSpPr txBox="1"/>
          <p:nvPr/>
        </p:nvSpPr>
        <p:spPr>
          <a:xfrm>
            <a:off x="508001" y="1441612"/>
            <a:ext cx="5564895" cy="1528945"/>
          </a:xfrm>
          <a:prstGeom prst="rect">
            <a:avLst/>
          </a:prstGeom>
          <a:noFill/>
        </p:spPr>
        <p:txBody>
          <a:bodyPr wrap="square">
            <a:spAutoFit/>
          </a:bodyPr>
          <a:lstStyle/>
          <a:p>
            <a:pPr algn="just"/>
            <a:r>
              <a:rPr lang="en-US" sz="1867" dirty="0">
                <a:solidFill>
                  <a:srgbClr val="172B4D"/>
                </a:solidFill>
                <a:latin typeface="-apple-system"/>
              </a:rPr>
              <a:t>Xray provides two different but very effective ways of organizing Tests:</a:t>
            </a:r>
          </a:p>
          <a:p>
            <a:pPr algn="just">
              <a:buFont typeface="+mj-lt"/>
              <a:buAutoNum type="arabicPeriod"/>
            </a:pPr>
            <a:r>
              <a:rPr lang="en-US" sz="1867" dirty="0">
                <a:solidFill>
                  <a:srgbClr val="172B4D"/>
                </a:solidFill>
                <a:latin typeface="-apple-system"/>
              </a:rPr>
              <a:t>using Test Sets issues (this was the only available option before v3.0);</a:t>
            </a:r>
          </a:p>
          <a:p>
            <a:pPr algn="just">
              <a:buFont typeface="+mj-lt"/>
              <a:buAutoNum type="arabicPeriod"/>
            </a:pPr>
            <a:r>
              <a:rPr lang="en-US" sz="1867" dirty="0">
                <a:solidFill>
                  <a:srgbClr val="172B4D"/>
                </a:solidFill>
                <a:latin typeface="-apple-system"/>
              </a:rPr>
              <a:t>using the Test Repository (since v3.0); </a:t>
            </a:r>
          </a:p>
        </p:txBody>
      </p:sp>
      <p:sp>
        <p:nvSpPr>
          <p:cNvPr id="13" name="TextBox 12">
            <a:extLst>
              <a:ext uri="{FF2B5EF4-FFF2-40B4-BE49-F238E27FC236}">
                <a16:creationId xmlns:a16="http://schemas.microsoft.com/office/drawing/2014/main" id="{6D788D15-6C6A-4EE6-BC84-F70CF9BE441F}"/>
              </a:ext>
            </a:extLst>
          </p:cNvPr>
          <p:cNvSpPr txBox="1"/>
          <p:nvPr/>
        </p:nvSpPr>
        <p:spPr>
          <a:xfrm>
            <a:off x="508001" y="3494509"/>
            <a:ext cx="5564895" cy="2103589"/>
          </a:xfrm>
          <a:prstGeom prst="rect">
            <a:avLst/>
          </a:prstGeom>
          <a:noFill/>
        </p:spPr>
        <p:txBody>
          <a:bodyPr wrap="square">
            <a:spAutoFit/>
          </a:bodyPr>
          <a:lstStyle/>
          <a:p>
            <a:pPr algn="just"/>
            <a:r>
              <a:rPr lang="en-US" sz="1867" b="1" dirty="0">
                <a:solidFill>
                  <a:srgbClr val="172B4D"/>
                </a:solidFill>
                <a:latin typeface="-apple-system"/>
              </a:rPr>
              <a:t>From the Test Set issue view screen</a:t>
            </a:r>
          </a:p>
          <a:p>
            <a:pPr algn="just"/>
            <a:r>
              <a:rPr lang="en-US" sz="1867" dirty="0">
                <a:solidFill>
                  <a:srgbClr val="172B4D"/>
                </a:solidFill>
                <a:latin typeface="-apple-system"/>
              </a:rPr>
              <a:t>To associate Tests with a Test Set from the Test Set issue view screen:</a:t>
            </a:r>
          </a:p>
          <a:p>
            <a:pPr algn="just"/>
            <a:r>
              <a:rPr lang="en-US" sz="1867" b="1" dirty="0">
                <a:solidFill>
                  <a:srgbClr val="172B4D"/>
                </a:solidFill>
                <a:latin typeface="-apple-system"/>
              </a:rPr>
              <a:t>Step 1</a:t>
            </a:r>
            <a:r>
              <a:rPr lang="en-US" sz="1867" dirty="0">
                <a:solidFill>
                  <a:srgbClr val="172B4D"/>
                </a:solidFill>
                <a:latin typeface="-apple-system"/>
              </a:rPr>
              <a:t>: Open the Test Set you wish to associate a Test with.</a:t>
            </a:r>
          </a:p>
          <a:p>
            <a:pPr algn="just"/>
            <a:r>
              <a:rPr lang="en-US" sz="1867" b="1" dirty="0">
                <a:solidFill>
                  <a:srgbClr val="172B4D"/>
                </a:solidFill>
                <a:latin typeface="-apple-system"/>
              </a:rPr>
              <a:t>Step 2</a:t>
            </a:r>
            <a:r>
              <a:rPr lang="en-US" sz="1867" dirty="0">
                <a:solidFill>
                  <a:srgbClr val="172B4D"/>
                </a:solidFill>
                <a:latin typeface="-apple-system"/>
              </a:rPr>
              <a:t>: Click the </a:t>
            </a:r>
            <a:r>
              <a:rPr lang="en-US" sz="1867" b="1" dirty="0">
                <a:solidFill>
                  <a:srgbClr val="172B4D"/>
                </a:solidFill>
                <a:latin typeface="-apple-system"/>
              </a:rPr>
              <a:t>Add Tests</a:t>
            </a:r>
            <a:r>
              <a:rPr lang="en-US" sz="1867" dirty="0">
                <a:solidFill>
                  <a:srgbClr val="172B4D"/>
                </a:solidFill>
                <a:latin typeface="-apple-system"/>
              </a:rPr>
              <a:t> button (under the </a:t>
            </a:r>
            <a:r>
              <a:rPr lang="en-US" sz="1867" b="1" dirty="0">
                <a:solidFill>
                  <a:srgbClr val="172B4D"/>
                </a:solidFill>
                <a:latin typeface="-apple-system"/>
              </a:rPr>
              <a:t>Tests</a:t>
            </a:r>
            <a:r>
              <a:rPr lang="en-US" sz="1867" dirty="0">
                <a:solidFill>
                  <a:srgbClr val="172B4D"/>
                </a:solidFill>
                <a:latin typeface="-apple-system"/>
              </a:rPr>
              <a:t> tab on the view page) to open the </a:t>
            </a:r>
            <a:r>
              <a:rPr lang="en-US" sz="1867" b="1" dirty="0">
                <a:solidFill>
                  <a:srgbClr val="172B4D"/>
                </a:solidFill>
                <a:latin typeface="-apple-system"/>
              </a:rPr>
              <a:t>Issue Picker Dialog</a:t>
            </a:r>
            <a:endParaRPr lang="en-US" sz="1867" dirty="0">
              <a:solidFill>
                <a:srgbClr val="172B4D"/>
              </a:solidFill>
              <a:latin typeface="-apple-system"/>
            </a:endParaRPr>
          </a:p>
        </p:txBody>
      </p:sp>
      <p:pic>
        <p:nvPicPr>
          <p:cNvPr id="14" name="Picture 13">
            <a:extLst>
              <a:ext uri="{FF2B5EF4-FFF2-40B4-BE49-F238E27FC236}">
                <a16:creationId xmlns:a16="http://schemas.microsoft.com/office/drawing/2014/main" id="{CA37943B-FE25-4FF1-BF6D-1927410701A6}"/>
              </a:ext>
            </a:extLst>
          </p:cNvPr>
          <p:cNvPicPr>
            <a:picLocks noChangeAspect="1"/>
          </p:cNvPicPr>
          <p:nvPr/>
        </p:nvPicPr>
        <p:blipFill>
          <a:blip r:embed="rId4"/>
          <a:stretch>
            <a:fillRect/>
          </a:stretch>
        </p:blipFill>
        <p:spPr>
          <a:xfrm>
            <a:off x="6119108" y="1575911"/>
            <a:ext cx="5758389" cy="3837195"/>
          </a:xfrm>
          <a:prstGeom prst="rect">
            <a:avLst/>
          </a:prstGeom>
          <a:ln>
            <a:solidFill>
              <a:schemeClr val="accent1"/>
            </a:solidFill>
          </a:ln>
        </p:spPr>
      </p:pic>
    </p:spTree>
    <p:extLst>
      <p:ext uri="{BB962C8B-B14F-4D97-AF65-F5344CB8AC3E}">
        <p14:creationId xmlns:p14="http://schemas.microsoft.com/office/powerpoint/2010/main" val="380277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11</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AED57FF3-19A4-450C-9204-87F8CB912D3B}"/>
              </a:ext>
            </a:extLst>
          </p:cNvPr>
          <p:cNvSpPr txBox="1"/>
          <p:nvPr/>
        </p:nvSpPr>
        <p:spPr>
          <a:xfrm>
            <a:off x="349957" y="884709"/>
            <a:ext cx="4492977" cy="2390911"/>
          </a:xfrm>
          <a:prstGeom prst="rect">
            <a:avLst/>
          </a:prstGeom>
          <a:noFill/>
        </p:spPr>
        <p:txBody>
          <a:bodyPr wrap="square">
            <a:spAutoFit/>
          </a:bodyPr>
          <a:lstStyle/>
          <a:p>
            <a:pPr algn="just"/>
            <a:r>
              <a:rPr lang="en-US" sz="1867" b="1" dirty="0">
                <a:solidFill>
                  <a:srgbClr val="172B4D"/>
                </a:solidFill>
                <a:latin typeface="-apple-system"/>
              </a:rPr>
              <a:t>From the Test issue view screen</a:t>
            </a:r>
          </a:p>
          <a:p>
            <a:pPr algn="just"/>
            <a:r>
              <a:rPr lang="en-US" sz="1867" dirty="0">
                <a:solidFill>
                  <a:srgbClr val="172B4D"/>
                </a:solidFill>
                <a:latin typeface="-apple-system"/>
              </a:rPr>
              <a:t>To associate Tests with a Test Set from the Test issue view screen:</a:t>
            </a:r>
          </a:p>
          <a:p>
            <a:pPr algn="just"/>
            <a:r>
              <a:rPr lang="en-US" sz="1867" b="1" dirty="0">
                <a:solidFill>
                  <a:srgbClr val="172B4D"/>
                </a:solidFill>
                <a:latin typeface="-apple-system"/>
              </a:rPr>
              <a:t>Step 1</a:t>
            </a:r>
            <a:r>
              <a:rPr lang="en-US" sz="1867" dirty="0">
                <a:solidFill>
                  <a:srgbClr val="172B4D"/>
                </a:solidFill>
                <a:latin typeface="-apple-system"/>
              </a:rPr>
              <a:t>: Open the </a:t>
            </a:r>
            <a:r>
              <a:rPr lang="en-US" sz="1867" b="1" dirty="0">
                <a:solidFill>
                  <a:srgbClr val="172B4D"/>
                </a:solidFill>
                <a:latin typeface="-apple-system"/>
              </a:rPr>
              <a:t>Test</a:t>
            </a:r>
            <a:r>
              <a:rPr lang="en-US" sz="1867" dirty="0">
                <a:solidFill>
                  <a:srgbClr val="172B4D"/>
                </a:solidFill>
                <a:latin typeface="-apple-system"/>
              </a:rPr>
              <a:t> you wish to associate a </a:t>
            </a:r>
            <a:r>
              <a:rPr lang="en-US" sz="1867" b="1" dirty="0">
                <a:solidFill>
                  <a:srgbClr val="172B4D"/>
                </a:solidFill>
                <a:latin typeface="-apple-system"/>
              </a:rPr>
              <a:t>Test Set</a:t>
            </a:r>
            <a:r>
              <a:rPr lang="en-US" sz="1867" dirty="0">
                <a:solidFill>
                  <a:srgbClr val="172B4D"/>
                </a:solidFill>
                <a:latin typeface="-apple-system"/>
              </a:rPr>
              <a:t> with.</a:t>
            </a:r>
          </a:p>
          <a:p>
            <a:pPr algn="just"/>
            <a:r>
              <a:rPr lang="en-US" sz="1867" b="1" dirty="0">
                <a:solidFill>
                  <a:srgbClr val="172B4D"/>
                </a:solidFill>
                <a:latin typeface="-apple-system"/>
              </a:rPr>
              <a:t>Step 2</a:t>
            </a:r>
            <a:r>
              <a:rPr lang="en-US" sz="1867" dirty="0">
                <a:solidFill>
                  <a:srgbClr val="172B4D"/>
                </a:solidFill>
                <a:latin typeface="-apple-system"/>
              </a:rPr>
              <a:t>: Click the </a:t>
            </a:r>
            <a:r>
              <a:rPr lang="en-US" sz="1867" b="1" dirty="0">
                <a:solidFill>
                  <a:srgbClr val="172B4D"/>
                </a:solidFill>
                <a:latin typeface="-apple-system"/>
              </a:rPr>
              <a:t>Associate Test Sets</a:t>
            </a:r>
            <a:r>
              <a:rPr lang="en-US" sz="1867" dirty="0">
                <a:solidFill>
                  <a:srgbClr val="172B4D"/>
                </a:solidFill>
                <a:latin typeface="-apple-system"/>
              </a:rPr>
              <a:t> button (under the </a:t>
            </a:r>
            <a:r>
              <a:rPr lang="en-US" sz="1867" b="1" dirty="0">
                <a:solidFill>
                  <a:srgbClr val="172B4D"/>
                </a:solidFill>
                <a:latin typeface="-apple-system"/>
              </a:rPr>
              <a:t>Test Sets</a:t>
            </a:r>
            <a:r>
              <a:rPr lang="en-US" sz="1867" dirty="0">
                <a:solidFill>
                  <a:srgbClr val="172B4D"/>
                </a:solidFill>
                <a:latin typeface="-apple-system"/>
              </a:rPr>
              <a:t> tab on the view page) to open the </a:t>
            </a:r>
            <a:r>
              <a:rPr lang="en-US" sz="1867" b="1" dirty="0">
                <a:solidFill>
                  <a:srgbClr val="172B4D"/>
                </a:solidFill>
                <a:latin typeface="-apple-system"/>
              </a:rPr>
              <a:t>Issue Picker Dialog</a:t>
            </a:r>
            <a:r>
              <a:rPr lang="en-US" sz="1867" dirty="0">
                <a:solidFill>
                  <a:srgbClr val="172B4D"/>
                </a:solidFill>
                <a:latin typeface="-apple-system"/>
              </a:rPr>
              <a:t>.</a:t>
            </a:r>
          </a:p>
        </p:txBody>
      </p:sp>
      <p:pic>
        <p:nvPicPr>
          <p:cNvPr id="6" name="Picture 5">
            <a:extLst>
              <a:ext uri="{FF2B5EF4-FFF2-40B4-BE49-F238E27FC236}">
                <a16:creationId xmlns:a16="http://schemas.microsoft.com/office/drawing/2014/main" id="{8116D719-E96A-4011-83B7-F1AE2831A957}"/>
              </a:ext>
            </a:extLst>
          </p:cNvPr>
          <p:cNvPicPr>
            <a:picLocks noChangeAspect="1"/>
          </p:cNvPicPr>
          <p:nvPr/>
        </p:nvPicPr>
        <p:blipFill>
          <a:blip r:embed="rId4"/>
          <a:stretch>
            <a:fillRect/>
          </a:stretch>
        </p:blipFill>
        <p:spPr>
          <a:xfrm>
            <a:off x="4985201" y="1491197"/>
            <a:ext cx="6856843" cy="3875607"/>
          </a:xfrm>
          <a:prstGeom prst="rect">
            <a:avLst/>
          </a:prstGeom>
          <a:ln>
            <a:solidFill>
              <a:schemeClr val="accent1"/>
            </a:solidFill>
          </a:ln>
        </p:spPr>
      </p:pic>
      <p:pic>
        <p:nvPicPr>
          <p:cNvPr id="11" name="Picture 10">
            <a:extLst>
              <a:ext uri="{FF2B5EF4-FFF2-40B4-BE49-F238E27FC236}">
                <a16:creationId xmlns:a16="http://schemas.microsoft.com/office/drawing/2014/main" id="{0B2F8DA3-D36A-4EBB-9922-15ED44FDC0DC}"/>
              </a:ext>
            </a:extLst>
          </p:cNvPr>
          <p:cNvPicPr>
            <a:picLocks noChangeAspect="1"/>
          </p:cNvPicPr>
          <p:nvPr/>
        </p:nvPicPr>
        <p:blipFill>
          <a:blip r:embed="rId5"/>
          <a:stretch>
            <a:fillRect/>
          </a:stretch>
        </p:blipFill>
        <p:spPr>
          <a:xfrm>
            <a:off x="508001" y="3552115"/>
            <a:ext cx="5283905" cy="2637227"/>
          </a:xfrm>
          <a:prstGeom prst="rect">
            <a:avLst/>
          </a:prstGeom>
          <a:ln>
            <a:solidFill>
              <a:schemeClr val="accent1"/>
            </a:solidFill>
          </a:ln>
        </p:spPr>
      </p:pic>
    </p:spTree>
    <p:extLst>
      <p:ext uri="{BB962C8B-B14F-4D97-AF65-F5344CB8AC3E}">
        <p14:creationId xmlns:p14="http://schemas.microsoft.com/office/powerpoint/2010/main" val="1511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12</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9B8628F2-D96A-4DB0-815E-9268BD9B99CC}"/>
              </a:ext>
            </a:extLst>
          </p:cNvPr>
          <p:cNvSpPr txBox="1"/>
          <p:nvPr/>
        </p:nvSpPr>
        <p:spPr>
          <a:xfrm>
            <a:off x="349956" y="865734"/>
            <a:ext cx="6141155" cy="461665"/>
          </a:xfrm>
          <a:prstGeom prst="rect">
            <a:avLst/>
          </a:prstGeom>
          <a:noFill/>
        </p:spPr>
        <p:txBody>
          <a:bodyPr wrap="square">
            <a:spAutoFit/>
          </a:bodyPr>
          <a:lstStyle/>
          <a:p>
            <a:pPr algn="l"/>
            <a:r>
              <a:rPr lang="en-US" sz="2400" dirty="0">
                <a:solidFill>
                  <a:srgbClr val="172B4D"/>
                </a:solidFill>
                <a:latin typeface="-apple-system"/>
              </a:rPr>
              <a:t>Test Repository</a:t>
            </a:r>
          </a:p>
        </p:txBody>
      </p:sp>
      <p:sp>
        <p:nvSpPr>
          <p:cNvPr id="11" name="TextBox 10">
            <a:extLst>
              <a:ext uri="{FF2B5EF4-FFF2-40B4-BE49-F238E27FC236}">
                <a16:creationId xmlns:a16="http://schemas.microsoft.com/office/drawing/2014/main" id="{99D1A563-58E8-4580-A8A3-C2A113361820}"/>
              </a:ext>
            </a:extLst>
          </p:cNvPr>
          <p:cNvSpPr txBox="1"/>
          <p:nvPr/>
        </p:nvSpPr>
        <p:spPr>
          <a:xfrm>
            <a:off x="349956" y="1397990"/>
            <a:ext cx="11548533" cy="666977"/>
          </a:xfrm>
          <a:prstGeom prst="rect">
            <a:avLst/>
          </a:prstGeom>
          <a:noFill/>
        </p:spPr>
        <p:txBody>
          <a:bodyPr wrap="square">
            <a:spAutoFit/>
          </a:bodyPr>
          <a:lstStyle/>
          <a:p>
            <a:r>
              <a:rPr lang="en-US" sz="1867" dirty="0">
                <a:solidFill>
                  <a:srgbClr val="172B4D"/>
                </a:solidFill>
                <a:latin typeface="-apple-system"/>
              </a:rPr>
              <a:t>Xray v3.0 introduces the Test Repository concept which enables the hierarchical organization of Tests at the project level by allowing you to organize Tests in folders.</a:t>
            </a:r>
            <a:endParaRPr lang="en-US" sz="1867" dirty="0"/>
          </a:p>
        </p:txBody>
      </p:sp>
      <p:pic>
        <p:nvPicPr>
          <p:cNvPr id="7" name="Picture 6">
            <a:extLst>
              <a:ext uri="{FF2B5EF4-FFF2-40B4-BE49-F238E27FC236}">
                <a16:creationId xmlns:a16="http://schemas.microsoft.com/office/drawing/2014/main" id="{1428A9AE-9736-4A74-86D1-671A127B971D}"/>
              </a:ext>
            </a:extLst>
          </p:cNvPr>
          <p:cNvPicPr>
            <a:picLocks noChangeAspect="1"/>
          </p:cNvPicPr>
          <p:nvPr/>
        </p:nvPicPr>
        <p:blipFill>
          <a:blip r:embed="rId4"/>
          <a:stretch>
            <a:fillRect/>
          </a:stretch>
        </p:blipFill>
        <p:spPr>
          <a:xfrm>
            <a:off x="1276493" y="2135430"/>
            <a:ext cx="8665760" cy="4125119"/>
          </a:xfrm>
          <a:prstGeom prst="rect">
            <a:avLst/>
          </a:prstGeom>
          <a:ln>
            <a:solidFill>
              <a:schemeClr val="accent1"/>
            </a:solidFill>
          </a:ln>
        </p:spPr>
      </p:pic>
    </p:spTree>
    <p:extLst>
      <p:ext uri="{BB962C8B-B14F-4D97-AF65-F5344CB8AC3E}">
        <p14:creationId xmlns:p14="http://schemas.microsoft.com/office/powerpoint/2010/main" val="2841900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13</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1" name="TextBox 10">
            <a:extLst>
              <a:ext uri="{FF2B5EF4-FFF2-40B4-BE49-F238E27FC236}">
                <a16:creationId xmlns:a16="http://schemas.microsoft.com/office/drawing/2014/main" id="{E142BF39-09F7-4C82-818E-D2C84643838A}"/>
              </a:ext>
            </a:extLst>
          </p:cNvPr>
          <p:cNvSpPr txBox="1"/>
          <p:nvPr/>
        </p:nvSpPr>
        <p:spPr>
          <a:xfrm>
            <a:off x="508000" y="854445"/>
            <a:ext cx="6141155" cy="461665"/>
          </a:xfrm>
          <a:prstGeom prst="rect">
            <a:avLst/>
          </a:prstGeom>
          <a:noFill/>
        </p:spPr>
        <p:txBody>
          <a:bodyPr wrap="square">
            <a:spAutoFit/>
          </a:bodyPr>
          <a:lstStyle/>
          <a:p>
            <a:r>
              <a:rPr lang="en-US" sz="2400" dirty="0"/>
              <a:t>Planning Tests</a:t>
            </a:r>
          </a:p>
        </p:txBody>
      </p:sp>
      <p:sp>
        <p:nvSpPr>
          <p:cNvPr id="13" name="TextBox 12">
            <a:extLst>
              <a:ext uri="{FF2B5EF4-FFF2-40B4-BE49-F238E27FC236}">
                <a16:creationId xmlns:a16="http://schemas.microsoft.com/office/drawing/2014/main" id="{08702CCA-D17E-4B81-9987-FAA99F9D4BEB}"/>
              </a:ext>
            </a:extLst>
          </p:cNvPr>
          <p:cNvSpPr txBox="1"/>
          <p:nvPr/>
        </p:nvSpPr>
        <p:spPr>
          <a:xfrm>
            <a:off x="508000" y="1280050"/>
            <a:ext cx="11176000" cy="1241622"/>
          </a:xfrm>
          <a:prstGeom prst="rect">
            <a:avLst/>
          </a:prstGeom>
          <a:noFill/>
        </p:spPr>
        <p:txBody>
          <a:bodyPr wrap="square">
            <a:spAutoFit/>
          </a:bodyPr>
          <a:lstStyle/>
          <a:p>
            <a:r>
              <a:rPr lang="en-US" sz="1867" dirty="0">
                <a:solidFill>
                  <a:srgbClr val="172B4D"/>
                </a:solidFill>
                <a:latin typeface="-apple-system"/>
              </a:rPr>
              <a:t>	Planning is the activity where you decide your </a:t>
            </a:r>
            <a:r>
              <a:rPr lang="en-US" sz="1867" b="1" dirty="0">
                <a:solidFill>
                  <a:srgbClr val="172B4D"/>
                </a:solidFill>
                <a:latin typeface="-apple-system"/>
              </a:rPr>
              <a:t>testing strategy, </a:t>
            </a:r>
            <a:r>
              <a:rPr lang="en-US" sz="1867" dirty="0">
                <a:solidFill>
                  <a:srgbClr val="172B4D"/>
                </a:solidFill>
                <a:latin typeface="-apple-system"/>
              </a:rPr>
              <a:t>e.g.,  which requirements you want to validate, how would you validate them, will it manual or automated, the resource allocation, and the execution plan (whom and when will execute the tests). Depending on several factors, you may want to prioritize some of the tests, or give more focus on some requirements. </a:t>
            </a:r>
            <a:endParaRPr lang="en-US" sz="1867" dirty="0"/>
          </a:p>
        </p:txBody>
      </p:sp>
      <p:pic>
        <p:nvPicPr>
          <p:cNvPr id="14" name="Picture 13">
            <a:extLst>
              <a:ext uri="{FF2B5EF4-FFF2-40B4-BE49-F238E27FC236}">
                <a16:creationId xmlns:a16="http://schemas.microsoft.com/office/drawing/2014/main" id="{07BEBA2D-E420-42A9-915C-862916FFFABE}"/>
              </a:ext>
            </a:extLst>
          </p:cNvPr>
          <p:cNvPicPr>
            <a:picLocks noChangeAspect="1"/>
          </p:cNvPicPr>
          <p:nvPr/>
        </p:nvPicPr>
        <p:blipFill>
          <a:blip r:embed="rId4"/>
          <a:stretch>
            <a:fillRect/>
          </a:stretch>
        </p:blipFill>
        <p:spPr>
          <a:xfrm>
            <a:off x="1385994" y="2597321"/>
            <a:ext cx="3560581" cy="3622815"/>
          </a:xfrm>
          <a:prstGeom prst="rect">
            <a:avLst/>
          </a:prstGeom>
          <a:ln>
            <a:solidFill>
              <a:schemeClr val="accent1"/>
            </a:solidFill>
          </a:ln>
        </p:spPr>
      </p:pic>
      <p:pic>
        <p:nvPicPr>
          <p:cNvPr id="16" name="Picture 15">
            <a:extLst>
              <a:ext uri="{FF2B5EF4-FFF2-40B4-BE49-F238E27FC236}">
                <a16:creationId xmlns:a16="http://schemas.microsoft.com/office/drawing/2014/main" id="{2A5194C6-426A-4349-8C78-6100B14AB5F2}"/>
              </a:ext>
            </a:extLst>
          </p:cNvPr>
          <p:cNvPicPr>
            <a:picLocks noChangeAspect="1"/>
          </p:cNvPicPr>
          <p:nvPr/>
        </p:nvPicPr>
        <p:blipFill>
          <a:blip r:embed="rId5"/>
          <a:stretch>
            <a:fillRect/>
          </a:stretch>
        </p:blipFill>
        <p:spPr>
          <a:xfrm>
            <a:off x="6086754" y="2359384"/>
            <a:ext cx="4457068" cy="3884803"/>
          </a:xfrm>
          <a:prstGeom prst="rect">
            <a:avLst/>
          </a:prstGeom>
          <a:ln>
            <a:solidFill>
              <a:schemeClr val="accent1"/>
            </a:solidFill>
          </a:ln>
        </p:spPr>
      </p:pic>
    </p:spTree>
    <p:extLst>
      <p:ext uri="{BB962C8B-B14F-4D97-AF65-F5344CB8AC3E}">
        <p14:creationId xmlns:p14="http://schemas.microsoft.com/office/powerpoint/2010/main" val="262765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14</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1" name="TextBox 10">
            <a:extLst>
              <a:ext uri="{FF2B5EF4-FFF2-40B4-BE49-F238E27FC236}">
                <a16:creationId xmlns:a16="http://schemas.microsoft.com/office/drawing/2014/main" id="{4AF76447-C7F2-42C9-99D5-A15A75B17EED}"/>
              </a:ext>
            </a:extLst>
          </p:cNvPr>
          <p:cNvSpPr txBox="1"/>
          <p:nvPr/>
        </p:nvSpPr>
        <p:spPr>
          <a:xfrm>
            <a:off x="880515" y="831868"/>
            <a:ext cx="6141155" cy="461665"/>
          </a:xfrm>
          <a:prstGeom prst="rect">
            <a:avLst/>
          </a:prstGeom>
          <a:noFill/>
        </p:spPr>
        <p:txBody>
          <a:bodyPr wrap="square">
            <a:spAutoFit/>
          </a:bodyPr>
          <a:lstStyle/>
          <a:p>
            <a:r>
              <a:rPr lang="en-US" sz="2400" dirty="0"/>
              <a:t>Test Plan Board</a:t>
            </a:r>
          </a:p>
        </p:txBody>
      </p:sp>
      <p:sp>
        <p:nvSpPr>
          <p:cNvPr id="13" name="TextBox 12">
            <a:extLst>
              <a:ext uri="{FF2B5EF4-FFF2-40B4-BE49-F238E27FC236}">
                <a16:creationId xmlns:a16="http://schemas.microsoft.com/office/drawing/2014/main" id="{A382E8D3-69C1-4750-A85B-0B34F8D3E265}"/>
              </a:ext>
            </a:extLst>
          </p:cNvPr>
          <p:cNvSpPr txBox="1"/>
          <p:nvPr/>
        </p:nvSpPr>
        <p:spPr>
          <a:xfrm>
            <a:off x="428978" y="1324309"/>
            <a:ext cx="11175999" cy="954300"/>
          </a:xfrm>
          <a:prstGeom prst="rect">
            <a:avLst/>
          </a:prstGeom>
          <a:noFill/>
        </p:spPr>
        <p:txBody>
          <a:bodyPr wrap="square">
            <a:spAutoFit/>
          </a:bodyPr>
          <a:lstStyle/>
          <a:p>
            <a:r>
              <a:rPr lang="en-US" sz="1867" dirty="0">
                <a:solidFill>
                  <a:srgbClr val="172B4D"/>
                </a:solidFill>
                <a:latin typeface="-apple-system"/>
              </a:rPr>
              <a:t>The </a:t>
            </a:r>
            <a:r>
              <a:rPr lang="en-US" sz="1867" b="1" dirty="0">
                <a:solidFill>
                  <a:srgbClr val="172B4D"/>
                </a:solidFill>
                <a:latin typeface="-apple-system"/>
              </a:rPr>
              <a:t>Test Plan Board </a:t>
            </a:r>
            <a:r>
              <a:rPr lang="en-US" sz="1867" dirty="0">
                <a:solidFill>
                  <a:srgbClr val="172B4D"/>
                </a:solidFill>
                <a:latin typeface="-apple-system"/>
              </a:rPr>
              <a:t>is a </a:t>
            </a:r>
            <a:r>
              <a:rPr lang="en-US" sz="1867" u="sng" dirty="0">
                <a:solidFill>
                  <a:srgbClr val="172B4D"/>
                </a:solidFill>
                <a:latin typeface="-apple-system"/>
              </a:rPr>
              <a:t>Test Plan-level</a:t>
            </a:r>
            <a:r>
              <a:rPr lang="en-US" sz="1867" dirty="0">
                <a:solidFill>
                  <a:srgbClr val="172B4D"/>
                </a:solidFill>
                <a:latin typeface="-apple-system"/>
              </a:rPr>
              <a:t> test organization feature that allows you to organize Tests in a hierarchical way in folders. Always keep in mind that each Test Plan has an associated (Test Plan) Board and that a Test can only belong to one folder within the Board. </a:t>
            </a:r>
            <a:endParaRPr lang="en-US" sz="1867" dirty="0"/>
          </a:p>
        </p:txBody>
      </p:sp>
      <p:pic>
        <p:nvPicPr>
          <p:cNvPr id="14" name="Picture 13">
            <a:extLst>
              <a:ext uri="{FF2B5EF4-FFF2-40B4-BE49-F238E27FC236}">
                <a16:creationId xmlns:a16="http://schemas.microsoft.com/office/drawing/2014/main" id="{7DFFD279-0408-46CF-9F31-58A2BB5BDF3E}"/>
              </a:ext>
            </a:extLst>
          </p:cNvPr>
          <p:cNvPicPr>
            <a:picLocks noChangeAspect="1"/>
          </p:cNvPicPr>
          <p:nvPr/>
        </p:nvPicPr>
        <p:blipFill>
          <a:blip r:embed="rId4"/>
          <a:stretch>
            <a:fillRect/>
          </a:stretch>
        </p:blipFill>
        <p:spPr>
          <a:xfrm>
            <a:off x="1580446" y="2477886"/>
            <a:ext cx="8207023" cy="3868169"/>
          </a:xfrm>
          <a:prstGeom prst="rect">
            <a:avLst/>
          </a:prstGeom>
          <a:ln>
            <a:solidFill>
              <a:schemeClr val="accent1"/>
            </a:solidFill>
          </a:ln>
        </p:spPr>
      </p:pic>
    </p:spTree>
    <p:extLst>
      <p:ext uri="{BB962C8B-B14F-4D97-AF65-F5344CB8AC3E}">
        <p14:creationId xmlns:p14="http://schemas.microsoft.com/office/powerpoint/2010/main" val="517444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15</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1" name="TextBox 10">
            <a:extLst>
              <a:ext uri="{FF2B5EF4-FFF2-40B4-BE49-F238E27FC236}">
                <a16:creationId xmlns:a16="http://schemas.microsoft.com/office/drawing/2014/main" id="{95739D07-DB9C-43A6-9B76-5BA04080E97A}"/>
              </a:ext>
            </a:extLst>
          </p:cNvPr>
          <p:cNvSpPr txBox="1"/>
          <p:nvPr/>
        </p:nvSpPr>
        <p:spPr>
          <a:xfrm>
            <a:off x="508000" y="750712"/>
            <a:ext cx="6141155" cy="461665"/>
          </a:xfrm>
          <a:prstGeom prst="rect">
            <a:avLst/>
          </a:prstGeom>
          <a:noFill/>
        </p:spPr>
        <p:txBody>
          <a:bodyPr wrap="square">
            <a:spAutoFit/>
          </a:bodyPr>
          <a:lstStyle/>
          <a:p>
            <a:r>
              <a:rPr lang="en-US" sz="2400" dirty="0"/>
              <a:t>Executing Tests</a:t>
            </a:r>
          </a:p>
        </p:txBody>
      </p:sp>
      <p:sp>
        <p:nvSpPr>
          <p:cNvPr id="13" name="TextBox 12">
            <a:extLst>
              <a:ext uri="{FF2B5EF4-FFF2-40B4-BE49-F238E27FC236}">
                <a16:creationId xmlns:a16="http://schemas.microsoft.com/office/drawing/2014/main" id="{42D1BE5B-61CB-4B61-9C7C-C6EEAB8E35C0}"/>
              </a:ext>
            </a:extLst>
          </p:cNvPr>
          <p:cNvSpPr txBox="1"/>
          <p:nvPr/>
        </p:nvSpPr>
        <p:spPr>
          <a:xfrm>
            <a:off x="508000" y="1360312"/>
            <a:ext cx="11514667" cy="954300"/>
          </a:xfrm>
          <a:prstGeom prst="rect">
            <a:avLst/>
          </a:prstGeom>
          <a:noFill/>
        </p:spPr>
        <p:txBody>
          <a:bodyPr wrap="square">
            <a:spAutoFit/>
          </a:bodyPr>
          <a:lstStyle/>
          <a:p>
            <a:pPr algn="l"/>
            <a:r>
              <a:rPr lang="en-US" sz="1867" dirty="0">
                <a:solidFill>
                  <a:srgbClr val="172B4D"/>
                </a:solidFill>
                <a:latin typeface="-apple-system"/>
              </a:rPr>
              <a:t>Xray provides the </a:t>
            </a:r>
            <a:r>
              <a:rPr lang="en-US" sz="1867" dirty="0">
                <a:solidFill>
                  <a:srgbClr val="46BE66"/>
                </a:solidFill>
                <a:latin typeface="-apple-system"/>
              </a:rPr>
              <a:t>Test Execution</a:t>
            </a:r>
            <a:r>
              <a:rPr lang="en-US" sz="1867" dirty="0">
                <a:solidFill>
                  <a:srgbClr val="172B4D"/>
                </a:solidFill>
                <a:latin typeface="-apple-system"/>
              </a:rPr>
              <a:t> issue, which acts as an assignable task for executing a group of tests (either manual or automated) and collects the respective test results for a specific project version and environment.</a:t>
            </a:r>
          </a:p>
          <a:p>
            <a:pPr algn="l"/>
            <a:r>
              <a:rPr lang="en-US" sz="1867" dirty="0">
                <a:solidFill>
                  <a:srgbClr val="172B4D"/>
                </a:solidFill>
                <a:latin typeface="-apple-system"/>
              </a:rPr>
              <a:t>A </a:t>
            </a:r>
            <a:r>
              <a:rPr lang="en-US" sz="1867" dirty="0">
                <a:solidFill>
                  <a:srgbClr val="46BE66"/>
                </a:solidFill>
                <a:latin typeface="-apple-system"/>
              </a:rPr>
              <a:t>Sub-Test Execution</a:t>
            </a:r>
            <a:r>
              <a:rPr lang="en-US" sz="1867" dirty="0">
                <a:solidFill>
                  <a:srgbClr val="172B4D"/>
                </a:solidFill>
                <a:latin typeface="-apple-system"/>
              </a:rPr>
              <a:t> is similar to a Test Execution, but created as a sub-task of a requirement.</a:t>
            </a:r>
          </a:p>
        </p:txBody>
      </p:sp>
      <p:pic>
        <p:nvPicPr>
          <p:cNvPr id="14" name="Picture 13">
            <a:extLst>
              <a:ext uri="{FF2B5EF4-FFF2-40B4-BE49-F238E27FC236}">
                <a16:creationId xmlns:a16="http://schemas.microsoft.com/office/drawing/2014/main" id="{F73C7513-3DEA-4281-B4C8-3F4986E7868D}"/>
              </a:ext>
            </a:extLst>
          </p:cNvPr>
          <p:cNvPicPr>
            <a:picLocks noChangeAspect="1"/>
          </p:cNvPicPr>
          <p:nvPr/>
        </p:nvPicPr>
        <p:blipFill>
          <a:blip r:embed="rId4"/>
          <a:stretch>
            <a:fillRect/>
          </a:stretch>
        </p:blipFill>
        <p:spPr>
          <a:xfrm>
            <a:off x="665867" y="2596445"/>
            <a:ext cx="4057044" cy="3611881"/>
          </a:xfrm>
          <a:prstGeom prst="rect">
            <a:avLst/>
          </a:prstGeom>
          <a:ln>
            <a:solidFill>
              <a:schemeClr val="accent1"/>
            </a:solidFill>
          </a:ln>
        </p:spPr>
      </p:pic>
      <p:pic>
        <p:nvPicPr>
          <p:cNvPr id="16" name="Picture 15">
            <a:extLst>
              <a:ext uri="{FF2B5EF4-FFF2-40B4-BE49-F238E27FC236}">
                <a16:creationId xmlns:a16="http://schemas.microsoft.com/office/drawing/2014/main" id="{EA316853-156C-4F0B-95BB-B23C6788FCEB}"/>
              </a:ext>
            </a:extLst>
          </p:cNvPr>
          <p:cNvPicPr>
            <a:picLocks noChangeAspect="1"/>
          </p:cNvPicPr>
          <p:nvPr/>
        </p:nvPicPr>
        <p:blipFill>
          <a:blip r:embed="rId5"/>
          <a:stretch>
            <a:fillRect/>
          </a:stretch>
        </p:blipFill>
        <p:spPr>
          <a:xfrm>
            <a:off x="5141572" y="2596445"/>
            <a:ext cx="6394848" cy="3682532"/>
          </a:xfrm>
          <a:prstGeom prst="rect">
            <a:avLst/>
          </a:prstGeom>
          <a:ln>
            <a:solidFill>
              <a:schemeClr val="accent1"/>
            </a:solidFill>
          </a:ln>
        </p:spPr>
      </p:pic>
    </p:spTree>
    <p:extLst>
      <p:ext uri="{BB962C8B-B14F-4D97-AF65-F5344CB8AC3E}">
        <p14:creationId xmlns:p14="http://schemas.microsoft.com/office/powerpoint/2010/main" val="3442019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16</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pic>
        <p:nvPicPr>
          <p:cNvPr id="5" name="Picture 4">
            <a:extLst>
              <a:ext uri="{FF2B5EF4-FFF2-40B4-BE49-F238E27FC236}">
                <a16:creationId xmlns:a16="http://schemas.microsoft.com/office/drawing/2014/main" id="{C8F8AFBC-7F1F-4B76-920F-7E79F1997E6E}"/>
              </a:ext>
            </a:extLst>
          </p:cNvPr>
          <p:cNvPicPr>
            <a:picLocks noChangeAspect="1"/>
          </p:cNvPicPr>
          <p:nvPr/>
        </p:nvPicPr>
        <p:blipFill>
          <a:blip r:embed="rId4"/>
          <a:stretch>
            <a:fillRect/>
          </a:stretch>
        </p:blipFill>
        <p:spPr>
          <a:xfrm>
            <a:off x="226483" y="1360311"/>
            <a:ext cx="5180895" cy="2887931"/>
          </a:xfrm>
          <a:prstGeom prst="rect">
            <a:avLst/>
          </a:prstGeom>
          <a:ln>
            <a:solidFill>
              <a:schemeClr val="accent1"/>
            </a:solidFill>
          </a:ln>
        </p:spPr>
      </p:pic>
      <p:sp>
        <p:nvSpPr>
          <p:cNvPr id="10" name="TextBox 9">
            <a:extLst>
              <a:ext uri="{FF2B5EF4-FFF2-40B4-BE49-F238E27FC236}">
                <a16:creationId xmlns:a16="http://schemas.microsoft.com/office/drawing/2014/main" id="{E31FD3D2-E986-4172-8745-72A96E24E157}"/>
              </a:ext>
            </a:extLst>
          </p:cNvPr>
          <p:cNvSpPr txBox="1"/>
          <p:nvPr/>
        </p:nvSpPr>
        <p:spPr>
          <a:xfrm>
            <a:off x="508000" y="750712"/>
            <a:ext cx="6141155" cy="461665"/>
          </a:xfrm>
          <a:prstGeom prst="rect">
            <a:avLst/>
          </a:prstGeom>
          <a:noFill/>
        </p:spPr>
        <p:txBody>
          <a:bodyPr wrap="square">
            <a:spAutoFit/>
          </a:bodyPr>
          <a:lstStyle/>
          <a:p>
            <a:r>
              <a:rPr lang="en-US" sz="2400" dirty="0"/>
              <a:t>Executing Tests</a:t>
            </a:r>
          </a:p>
        </p:txBody>
      </p:sp>
      <p:pic>
        <p:nvPicPr>
          <p:cNvPr id="7" name="Picture 6">
            <a:extLst>
              <a:ext uri="{FF2B5EF4-FFF2-40B4-BE49-F238E27FC236}">
                <a16:creationId xmlns:a16="http://schemas.microsoft.com/office/drawing/2014/main" id="{1F0E6990-B5C4-4F72-88BB-A78614741E48}"/>
              </a:ext>
            </a:extLst>
          </p:cNvPr>
          <p:cNvPicPr>
            <a:picLocks noChangeAspect="1"/>
          </p:cNvPicPr>
          <p:nvPr/>
        </p:nvPicPr>
        <p:blipFill>
          <a:blip r:embed="rId5"/>
          <a:stretch>
            <a:fillRect/>
          </a:stretch>
        </p:blipFill>
        <p:spPr>
          <a:xfrm>
            <a:off x="6194493" y="1100613"/>
            <a:ext cx="5408932" cy="2887929"/>
          </a:xfrm>
          <a:prstGeom prst="rect">
            <a:avLst/>
          </a:prstGeom>
          <a:ln>
            <a:solidFill>
              <a:schemeClr val="accent1"/>
            </a:solidFill>
          </a:ln>
        </p:spPr>
      </p:pic>
      <p:pic>
        <p:nvPicPr>
          <p:cNvPr id="13" name="Picture 12">
            <a:extLst>
              <a:ext uri="{FF2B5EF4-FFF2-40B4-BE49-F238E27FC236}">
                <a16:creationId xmlns:a16="http://schemas.microsoft.com/office/drawing/2014/main" id="{B8093A01-D404-495F-990E-2E2D540BE449}"/>
              </a:ext>
            </a:extLst>
          </p:cNvPr>
          <p:cNvPicPr>
            <a:picLocks noChangeAspect="1"/>
          </p:cNvPicPr>
          <p:nvPr/>
        </p:nvPicPr>
        <p:blipFill>
          <a:blip r:embed="rId6"/>
          <a:stretch>
            <a:fillRect/>
          </a:stretch>
        </p:blipFill>
        <p:spPr>
          <a:xfrm>
            <a:off x="4085190" y="3650638"/>
            <a:ext cx="4218604" cy="2947815"/>
          </a:xfrm>
          <a:prstGeom prst="rect">
            <a:avLst/>
          </a:prstGeom>
          <a:ln>
            <a:solidFill>
              <a:schemeClr val="accent1"/>
            </a:solidFill>
          </a:ln>
        </p:spPr>
      </p:pic>
    </p:spTree>
    <p:extLst>
      <p:ext uri="{BB962C8B-B14F-4D97-AF65-F5344CB8AC3E}">
        <p14:creationId xmlns:p14="http://schemas.microsoft.com/office/powerpoint/2010/main" val="229077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17</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1" name="TextBox 10">
            <a:extLst>
              <a:ext uri="{FF2B5EF4-FFF2-40B4-BE49-F238E27FC236}">
                <a16:creationId xmlns:a16="http://schemas.microsoft.com/office/drawing/2014/main" id="{9C828DE5-967A-4596-9801-B840682E702D}"/>
              </a:ext>
            </a:extLst>
          </p:cNvPr>
          <p:cNvSpPr txBox="1"/>
          <p:nvPr/>
        </p:nvSpPr>
        <p:spPr>
          <a:xfrm>
            <a:off x="304800" y="969152"/>
            <a:ext cx="6141155" cy="461665"/>
          </a:xfrm>
          <a:prstGeom prst="rect">
            <a:avLst/>
          </a:prstGeom>
          <a:noFill/>
        </p:spPr>
        <p:txBody>
          <a:bodyPr wrap="square">
            <a:spAutoFit/>
          </a:bodyPr>
          <a:lstStyle/>
          <a:p>
            <a:r>
              <a:rPr lang="en-US" sz="2400" dirty="0"/>
              <a:t>Reports &amp; Analysis</a:t>
            </a:r>
          </a:p>
        </p:txBody>
      </p:sp>
      <p:sp>
        <p:nvSpPr>
          <p:cNvPr id="13" name="TextBox 12">
            <a:extLst>
              <a:ext uri="{FF2B5EF4-FFF2-40B4-BE49-F238E27FC236}">
                <a16:creationId xmlns:a16="http://schemas.microsoft.com/office/drawing/2014/main" id="{1CEFD7DF-9462-4E2C-A8B0-448EA36513F5}"/>
              </a:ext>
            </a:extLst>
          </p:cNvPr>
          <p:cNvSpPr txBox="1"/>
          <p:nvPr/>
        </p:nvSpPr>
        <p:spPr>
          <a:xfrm>
            <a:off x="395110" y="1640522"/>
            <a:ext cx="11175999" cy="1816266"/>
          </a:xfrm>
          <a:prstGeom prst="rect">
            <a:avLst/>
          </a:prstGeom>
          <a:noFill/>
        </p:spPr>
        <p:txBody>
          <a:bodyPr wrap="square">
            <a:spAutoFit/>
          </a:bodyPr>
          <a:lstStyle/>
          <a:p>
            <a:pPr algn="l"/>
            <a:r>
              <a:rPr lang="en-US" sz="1867" dirty="0">
                <a:solidFill>
                  <a:srgbClr val="172B4D"/>
                </a:solidFill>
                <a:latin typeface="-apple-system"/>
              </a:rPr>
              <a:t>In order to obtain relevant metrics on the progress of your tests as well as the completeness of your requirements, Xray provides several ways that make it easier for the entire project team have a clear overview on "how ready" the project is.</a:t>
            </a:r>
          </a:p>
          <a:p>
            <a:pPr algn="l"/>
            <a:r>
              <a:rPr lang="en-US" sz="1867" dirty="0">
                <a:solidFill>
                  <a:srgbClr val="172B4D"/>
                </a:solidFill>
                <a:latin typeface="-apple-system"/>
              </a:rPr>
              <a:t>As part of your daily tasks, you may use dedicated reports and gadgets in order to evaluate your testing progress.</a:t>
            </a:r>
          </a:p>
          <a:p>
            <a:pPr algn="l"/>
            <a:r>
              <a:rPr lang="en-US" sz="1867" dirty="0">
                <a:solidFill>
                  <a:srgbClr val="172B4D"/>
                </a:solidFill>
                <a:latin typeface="-apple-system"/>
              </a:rPr>
              <a:t>Xray essentially uses Jira issues, so you can always use JQL to obtain relevant results. Since standard JQL may not be enough, Xray provides an extensive list of </a:t>
            </a:r>
            <a:r>
              <a:rPr lang="en-US" sz="1867" dirty="0">
                <a:solidFill>
                  <a:srgbClr val="46BE66"/>
                </a:solidFill>
                <a:latin typeface="-apple-system"/>
                <a:hlinkClick r:id="rId4"/>
              </a:rPr>
              <a:t>JQL functions</a:t>
            </a:r>
            <a:r>
              <a:rPr lang="en-US" sz="1867" dirty="0">
                <a:solidFill>
                  <a:srgbClr val="172B4D"/>
                </a:solidFill>
                <a:latin typeface="-apple-system"/>
              </a:rPr>
              <a:t> that may be used to obtain relevant data.</a:t>
            </a:r>
          </a:p>
        </p:txBody>
      </p:sp>
      <p:sp>
        <p:nvSpPr>
          <p:cNvPr id="14" name="TextBox 13">
            <a:extLst>
              <a:ext uri="{FF2B5EF4-FFF2-40B4-BE49-F238E27FC236}">
                <a16:creationId xmlns:a16="http://schemas.microsoft.com/office/drawing/2014/main" id="{873B1911-C682-4038-8BF3-92D8A6E79412}"/>
              </a:ext>
            </a:extLst>
          </p:cNvPr>
          <p:cNvSpPr txBox="1"/>
          <p:nvPr/>
        </p:nvSpPr>
        <p:spPr>
          <a:xfrm>
            <a:off x="508001" y="3742518"/>
            <a:ext cx="11063108" cy="1816266"/>
          </a:xfrm>
          <a:prstGeom prst="rect">
            <a:avLst/>
          </a:prstGeom>
          <a:noFill/>
        </p:spPr>
        <p:txBody>
          <a:bodyPr wrap="square">
            <a:spAutoFit/>
          </a:bodyPr>
          <a:lstStyle/>
          <a:p>
            <a:pPr marL="380990" indent="-380990">
              <a:buFont typeface="Arial" panose="020B0604020202020204" pitchFamily="34" charset="0"/>
              <a:buChar char="•"/>
            </a:pPr>
            <a:r>
              <a:rPr lang="en-US" sz="1867" dirty="0">
                <a:solidFill>
                  <a:srgbClr val="172B4D"/>
                </a:solidFill>
                <a:latin typeface="-apple-system"/>
              </a:rPr>
              <a:t>using standard </a:t>
            </a:r>
            <a:r>
              <a:rPr lang="en-US" sz="1867" dirty="0">
                <a:solidFill>
                  <a:srgbClr val="46BE66"/>
                </a:solidFill>
                <a:latin typeface="-apple-system"/>
                <a:hlinkClick r:id="rId4"/>
              </a:rPr>
              <a:t>JQL queries </a:t>
            </a:r>
            <a:endParaRPr lang="en-US" sz="1867" dirty="0">
              <a:solidFill>
                <a:srgbClr val="172B4D"/>
              </a:solidFill>
              <a:latin typeface="-apple-system"/>
            </a:endParaRPr>
          </a:p>
          <a:p>
            <a:pPr marL="380990" indent="-380990">
              <a:buFont typeface="Arial" panose="020B0604020202020204" pitchFamily="34" charset="0"/>
              <a:buChar char="•"/>
            </a:pPr>
            <a:r>
              <a:rPr lang="en-US" sz="1867" dirty="0">
                <a:solidFill>
                  <a:srgbClr val="172B4D"/>
                </a:solidFill>
                <a:latin typeface="-apple-system"/>
              </a:rPr>
              <a:t>consulting the specific panels of Tests/Test Sets/Test Plans/Test Executions </a:t>
            </a:r>
          </a:p>
          <a:p>
            <a:pPr marL="380990" indent="-380990">
              <a:buFont typeface="Arial" panose="020B0604020202020204" pitchFamily="34" charset="0"/>
              <a:buChar char="•"/>
            </a:pPr>
            <a:r>
              <a:rPr lang="en-US" sz="1867" dirty="0">
                <a:solidFill>
                  <a:srgbClr val="172B4D"/>
                </a:solidFill>
                <a:latin typeface="-apple-system"/>
              </a:rPr>
              <a:t>using the </a:t>
            </a:r>
            <a:r>
              <a:rPr lang="en-US" sz="1867" dirty="0">
                <a:solidFill>
                  <a:srgbClr val="46BE66"/>
                </a:solidFill>
                <a:latin typeface="-apple-system"/>
                <a:hlinkClick r:id="rId5"/>
              </a:rPr>
              <a:t>Built-in Reports</a:t>
            </a:r>
            <a:endParaRPr lang="en-US" sz="1867" dirty="0">
              <a:solidFill>
                <a:srgbClr val="172B4D"/>
              </a:solidFill>
              <a:latin typeface="-apple-system"/>
            </a:endParaRPr>
          </a:p>
          <a:p>
            <a:pPr marL="380990" indent="-380990">
              <a:buFont typeface="Arial" panose="020B0604020202020204" pitchFamily="34" charset="0"/>
              <a:buChar char="•"/>
            </a:pPr>
            <a:r>
              <a:rPr lang="en-US" sz="1867" dirty="0">
                <a:solidFill>
                  <a:srgbClr val="172B4D"/>
                </a:solidFill>
                <a:latin typeface="-apple-system"/>
              </a:rPr>
              <a:t>building out dashboards using </a:t>
            </a:r>
            <a:r>
              <a:rPr lang="en-US" sz="1867" dirty="0">
                <a:solidFill>
                  <a:srgbClr val="46BE66"/>
                </a:solidFill>
                <a:latin typeface="-apple-system"/>
                <a:hlinkClick r:id="rId6"/>
              </a:rPr>
              <a:t>gadgets</a:t>
            </a:r>
            <a:endParaRPr lang="en-US" sz="1867" dirty="0">
              <a:solidFill>
                <a:srgbClr val="172B4D"/>
              </a:solidFill>
              <a:latin typeface="-apple-system"/>
            </a:endParaRPr>
          </a:p>
          <a:p>
            <a:pPr marL="380990" indent="-380990">
              <a:buFont typeface="Arial" panose="020B0604020202020204" pitchFamily="34" charset="0"/>
              <a:buChar char="•"/>
            </a:pPr>
            <a:r>
              <a:rPr lang="en-US" sz="1867" dirty="0">
                <a:solidFill>
                  <a:srgbClr val="172B4D"/>
                </a:solidFill>
                <a:latin typeface="-apple-system"/>
              </a:rPr>
              <a:t>using </a:t>
            </a:r>
            <a:r>
              <a:rPr lang="en-US" sz="1867" dirty="0" err="1">
                <a:solidFill>
                  <a:srgbClr val="172B4D"/>
                </a:solidFill>
                <a:latin typeface="-apple-system"/>
              </a:rPr>
              <a:t>eazyBI's</a:t>
            </a:r>
            <a:r>
              <a:rPr lang="en-US" sz="1867" dirty="0">
                <a:solidFill>
                  <a:srgbClr val="172B4D"/>
                </a:solidFill>
                <a:latin typeface="-apple-system"/>
              </a:rPr>
              <a:t> advanced reporting capabilities </a:t>
            </a:r>
          </a:p>
          <a:p>
            <a:pPr marL="380990" indent="-380990">
              <a:buFont typeface="Arial" panose="020B0604020202020204" pitchFamily="34" charset="0"/>
              <a:buChar char="•"/>
            </a:pPr>
            <a:r>
              <a:rPr lang="en-US" sz="1867" dirty="0">
                <a:solidFill>
                  <a:srgbClr val="172B4D"/>
                </a:solidFill>
                <a:latin typeface="-apple-system"/>
              </a:rPr>
              <a:t>using specific </a:t>
            </a:r>
            <a:r>
              <a:rPr lang="en-US" sz="1867" dirty="0" err="1">
                <a:solidFill>
                  <a:srgbClr val="46BE66"/>
                </a:solidFill>
                <a:latin typeface="-apple-system"/>
                <a:hlinkClick r:id="rId7"/>
              </a:rPr>
              <a:t>Xporter</a:t>
            </a:r>
            <a:r>
              <a:rPr lang="en-US" sz="1867" dirty="0">
                <a:solidFill>
                  <a:srgbClr val="46BE66"/>
                </a:solidFill>
                <a:latin typeface="-apple-system"/>
                <a:hlinkClick r:id="rId7"/>
              </a:rPr>
              <a:t> templates</a:t>
            </a:r>
            <a:r>
              <a:rPr lang="en-US" sz="1867" dirty="0">
                <a:solidFill>
                  <a:srgbClr val="172B4D"/>
                </a:solidFill>
                <a:latin typeface="-apple-system"/>
              </a:rPr>
              <a:t>, if you want fully customized reports as a DOCX, XLSX or PDF assets.</a:t>
            </a:r>
          </a:p>
        </p:txBody>
      </p:sp>
    </p:spTree>
    <p:extLst>
      <p:ext uri="{BB962C8B-B14F-4D97-AF65-F5344CB8AC3E}">
        <p14:creationId xmlns:p14="http://schemas.microsoft.com/office/powerpoint/2010/main" val="229208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18</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6" name="TextBox 15">
            <a:extLst>
              <a:ext uri="{FF2B5EF4-FFF2-40B4-BE49-F238E27FC236}">
                <a16:creationId xmlns:a16="http://schemas.microsoft.com/office/drawing/2014/main" id="{B1EF39A5-56B2-4D01-B358-ABACA10AB2A6}"/>
              </a:ext>
            </a:extLst>
          </p:cNvPr>
          <p:cNvSpPr txBox="1"/>
          <p:nvPr/>
        </p:nvSpPr>
        <p:spPr>
          <a:xfrm>
            <a:off x="3702755" y="750712"/>
            <a:ext cx="6141155" cy="461665"/>
          </a:xfrm>
          <a:prstGeom prst="rect">
            <a:avLst/>
          </a:prstGeom>
          <a:noFill/>
        </p:spPr>
        <p:txBody>
          <a:bodyPr wrap="square">
            <a:spAutoFit/>
          </a:bodyPr>
          <a:lstStyle/>
          <a:p>
            <a:r>
              <a:rPr lang="en-US" sz="2400" dirty="0"/>
              <a:t>Track Testing Progress</a:t>
            </a:r>
          </a:p>
        </p:txBody>
      </p:sp>
      <p:sp>
        <p:nvSpPr>
          <p:cNvPr id="17" name="TextBox 16">
            <a:extLst>
              <a:ext uri="{FF2B5EF4-FFF2-40B4-BE49-F238E27FC236}">
                <a16:creationId xmlns:a16="http://schemas.microsoft.com/office/drawing/2014/main" id="{E9648F94-39AB-4133-AD98-47253703C15B}"/>
              </a:ext>
            </a:extLst>
          </p:cNvPr>
          <p:cNvSpPr txBox="1"/>
          <p:nvPr/>
        </p:nvSpPr>
        <p:spPr>
          <a:xfrm>
            <a:off x="428977" y="1237200"/>
            <a:ext cx="11255023" cy="1323632"/>
          </a:xfrm>
          <a:prstGeom prst="rect">
            <a:avLst/>
          </a:prstGeom>
          <a:noFill/>
        </p:spPr>
        <p:txBody>
          <a:bodyPr wrap="square">
            <a:spAutoFit/>
          </a:bodyPr>
          <a:lstStyle/>
          <a:p>
            <a:r>
              <a:rPr lang="en-US" sz="1867" dirty="0">
                <a:solidFill>
                  <a:srgbClr val="172B4D"/>
                </a:solidFill>
                <a:hlinkClick r:id="rId4"/>
              </a:rPr>
              <a:t>Tests Overview</a:t>
            </a:r>
            <a:endParaRPr lang="en-US" sz="1867" dirty="0">
              <a:solidFill>
                <a:srgbClr val="172B4D"/>
              </a:solidFill>
            </a:endParaRPr>
          </a:p>
          <a:p>
            <a:r>
              <a:rPr lang="en-US" sz="1867" dirty="0">
                <a:solidFill>
                  <a:srgbClr val="172B4D"/>
                </a:solidFill>
                <a:latin typeface="-apple-system"/>
              </a:rPr>
              <a:t>The Tests project tab shows a list of Test issues and their execution status. The status of a Test is calculated based on the latest Test Run of that Test, for a particular version and environment.</a:t>
            </a:r>
            <a:br>
              <a:rPr lang="en-US" sz="2400" dirty="0">
                <a:solidFill>
                  <a:srgbClr val="172B4D"/>
                </a:solidFill>
                <a:latin typeface="-apple-system"/>
              </a:rPr>
            </a:br>
            <a:endParaRPr lang="en-US" sz="2400" dirty="0"/>
          </a:p>
        </p:txBody>
      </p:sp>
      <p:pic>
        <p:nvPicPr>
          <p:cNvPr id="10" name="Picture 9">
            <a:extLst>
              <a:ext uri="{FF2B5EF4-FFF2-40B4-BE49-F238E27FC236}">
                <a16:creationId xmlns:a16="http://schemas.microsoft.com/office/drawing/2014/main" id="{22AEA4ED-4442-4AF4-96AF-B95BB7952E7D}"/>
              </a:ext>
            </a:extLst>
          </p:cNvPr>
          <p:cNvPicPr>
            <a:picLocks noChangeAspect="1"/>
          </p:cNvPicPr>
          <p:nvPr/>
        </p:nvPicPr>
        <p:blipFill>
          <a:blip r:embed="rId5"/>
          <a:stretch>
            <a:fillRect/>
          </a:stretch>
        </p:blipFill>
        <p:spPr>
          <a:xfrm>
            <a:off x="1128890" y="2485690"/>
            <a:ext cx="9019823" cy="3561789"/>
          </a:xfrm>
          <a:prstGeom prst="rect">
            <a:avLst/>
          </a:prstGeom>
        </p:spPr>
      </p:pic>
    </p:spTree>
    <p:extLst>
      <p:ext uri="{BB962C8B-B14F-4D97-AF65-F5344CB8AC3E}">
        <p14:creationId xmlns:p14="http://schemas.microsoft.com/office/powerpoint/2010/main" val="3323060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19</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19DA1C91-D061-4D23-B231-459B77DCCCD2}"/>
              </a:ext>
            </a:extLst>
          </p:cNvPr>
          <p:cNvSpPr txBox="1"/>
          <p:nvPr/>
        </p:nvSpPr>
        <p:spPr>
          <a:xfrm>
            <a:off x="378179" y="969151"/>
            <a:ext cx="11435643" cy="2185598"/>
          </a:xfrm>
          <a:prstGeom prst="rect">
            <a:avLst/>
          </a:prstGeom>
          <a:noFill/>
        </p:spPr>
        <p:txBody>
          <a:bodyPr wrap="square">
            <a:spAutoFit/>
          </a:bodyPr>
          <a:lstStyle/>
          <a:p>
            <a:pPr algn="l"/>
            <a:r>
              <a:rPr lang="en-US" sz="2400" dirty="0">
                <a:solidFill>
                  <a:srgbClr val="172B4D"/>
                </a:solidFill>
                <a:latin typeface="-apple-system"/>
                <a:hlinkClick r:id="rId4"/>
              </a:rPr>
              <a:t>Test Sets Overview</a:t>
            </a:r>
            <a:endParaRPr lang="en-US" sz="2400" dirty="0">
              <a:solidFill>
                <a:srgbClr val="172B4D"/>
              </a:solidFill>
              <a:latin typeface="-apple-system"/>
            </a:endParaRPr>
          </a:p>
          <a:p>
            <a:pPr algn="l"/>
            <a:r>
              <a:rPr lang="en-US" sz="1867" dirty="0">
                <a:solidFill>
                  <a:srgbClr val="172B4D"/>
                </a:solidFill>
                <a:latin typeface="-apple-system"/>
              </a:rPr>
              <a:t>The Test Sets project tab shows a list Test Sets issues and their corresponding execution status. A Test Set status is shown as a progress bar and is calculated based on the version specified in the </a:t>
            </a:r>
            <a:r>
              <a:rPr lang="en-US" sz="1867" b="1" dirty="0">
                <a:solidFill>
                  <a:srgbClr val="172B4D"/>
                </a:solidFill>
                <a:latin typeface="-apple-system"/>
              </a:rPr>
              <a:t>Version Analysis</a:t>
            </a:r>
            <a:r>
              <a:rPr lang="en-US" sz="1867" dirty="0">
                <a:solidFill>
                  <a:srgbClr val="172B4D"/>
                </a:solidFill>
                <a:latin typeface="-apple-system"/>
              </a:rPr>
              <a:t> field, and the environment specified in  the </a:t>
            </a:r>
            <a:r>
              <a:rPr lang="en-US" sz="1867" b="1" dirty="0">
                <a:solidFill>
                  <a:srgbClr val="172B4D"/>
                </a:solidFill>
                <a:latin typeface="-apple-system"/>
              </a:rPr>
              <a:t>Test Environment</a:t>
            </a:r>
            <a:r>
              <a:rPr lang="en-US" sz="1867" dirty="0">
                <a:solidFill>
                  <a:srgbClr val="172B4D"/>
                </a:solidFill>
                <a:latin typeface="-apple-system"/>
              </a:rPr>
              <a:t> field. This allows a transversal analysis of the Tests Sets for a project in a particular version and environment.</a:t>
            </a:r>
          </a:p>
          <a:p>
            <a:pPr algn="l"/>
            <a:r>
              <a:rPr lang="en-US" sz="1867" dirty="0">
                <a:solidFill>
                  <a:srgbClr val="172B4D"/>
                </a:solidFill>
                <a:latin typeface="-apple-system"/>
              </a:rPr>
              <a:t>The status of a Test Set is calculated based on each latest Test Run Status contained in the Test Set</a:t>
            </a:r>
          </a:p>
          <a:p>
            <a:pPr algn="l"/>
            <a:endParaRPr lang="en-US" sz="1867" dirty="0">
              <a:solidFill>
                <a:srgbClr val="172B4D"/>
              </a:solidFill>
              <a:latin typeface="-apple-system"/>
            </a:endParaRPr>
          </a:p>
        </p:txBody>
      </p:sp>
      <p:pic>
        <p:nvPicPr>
          <p:cNvPr id="6" name="Picture 5">
            <a:extLst>
              <a:ext uri="{FF2B5EF4-FFF2-40B4-BE49-F238E27FC236}">
                <a16:creationId xmlns:a16="http://schemas.microsoft.com/office/drawing/2014/main" id="{4668EA72-C704-4770-A187-A49AE665496F}"/>
              </a:ext>
            </a:extLst>
          </p:cNvPr>
          <p:cNvPicPr>
            <a:picLocks noChangeAspect="1"/>
          </p:cNvPicPr>
          <p:nvPr/>
        </p:nvPicPr>
        <p:blipFill>
          <a:blip r:embed="rId5"/>
          <a:stretch>
            <a:fillRect/>
          </a:stretch>
        </p:blipFill>
        <p:spPr>
          <a:xfrm>
            <a:off x="1004458" y="2951758"/>
            <a:ext cx="9751961" cy="3394297"/>
          </a:xfrm>
          <a:prstGeom prst="rect">
            <a:avLst/>
          </a:prstGeom>
        </p:spPr>
      </p:pic>
    </p:spTree>
    <p:extLst>
      <p:ext uri="{BB962C8B-B14F-4D97-AF65-F5344CB8AC3E}">
        <p14:creationId xmlns:p14="http://schemas.microsoft.com/office/powerpoint/2010/main" val="394365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a:t>© 2020 Cognizant</a:t>
            </a:r>
            <a:endParaRPr lang="en-US" dirty="0"/>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a:t>
            </a:fld>
            <a:endParaRPr lang="en-US" dirty="0"/>
          </a:p>
        </p:txBody>
      </p:sp>
      <p:sp>
        <p:nvSpPr>
          <p:cNvPr id="6" name="Rectangle 5"/>
          <p:cNvSpPr/>
          <p:nvPr/>
        </p:nvSpPr>
        <p:spPr>
          <a:xfrm>
            <a:off x="158103" y="789293"/>
            <a:ext cx="11380839" cy="2082943"/>
          </a:xfrm>
          <a:prstGeom prst="rect">
            <a:avLst/>
          </a:prstGeom>
        </p:spPr>
        <p:txBody>
          <a:bodyPr wrap="square">
            <a:spAutoFit/>
          </a:bodyPr>
          <a:lstStyle/>
          <a:p>
            <a:r>
              <a:rPr lang="en-US" sz="1867" dirty="0">
                <a:solidFill>
                  <a:srgbClr val="172B4D"/>
                </a:solidFill>
                <a:hlinkClick r:id="rId3"/>
              </a:rPr>
              <a:t>About Xray</a:t>
            </a:r>
            <a:endParaRPr lang="en-US" sz="1867" dirty="0">
              <a:solidFill>
                <a:srgbClr val="172B4D"/>
              </a:solidFill>
            </a:endParaRPr>
          </a:p>
          <a:p>
            <a:pPr algn="l"/>
            <a:br>
              <a:rPr lang="en-US" sz="1867" dirty="0">
                <a:solidFill>
                  <a:srgbClr val="172B4D"/>
                </a:solidFill>
                <a:latin typeface="-apple-system"/>
              </a:rPr>
            </a:br>
            <a:r>
              <a:rPr lang="en-US" sz="1867" dirty="0">
                <a:solidFill>
                  <a:srgbClr val="172B4D"/>
                </a:solidFill>
                <a:latin typeface="-apple-system"/>
              </a:rPr>
              <a:t>Xray is a </a:t>
            </a:r>
            <a:r>
              <a:rPr lang="en-US" sz="1867" u="sng" dirty="0">
                <a:solidFill>
                  <a:srgbClr val="172B4D"/>
                </a:solidFill>
                <a:latin typeface="-apple-system"/>
              </a:rPr>
              <a:t>complete</a:t>
            </a:r>
            <a:r>
              <a:rPr lang="en-US" sz="1867" dirty="0">
                <a:solidFill>
                  <a:srgbClr val="172B4D"/>
                </a:solidFill>
                <a:latin typeface="-apple-system"/>
              </a:rPr>
              <a:t> Test Management tool for Jira. It is a full-featured app that does not require any other software in order to run.</a:t>
            </a:r>
          </a:p>
          <a:p>
            <a:pPr algn="l"/>
            <a:r>
              <a:rPr lang="en-US" sz="1867" dirty="0">
                <a:solidFill>
                  <a:srgbClr val="172B4D"/>
                </a:solidFill>
                <a:latin typeface="-apple-system"/>
              </a:rPr>
              <a:t>Xray supports the </a:t>
            </a:r>
            <a:r>
              <a:rPr lang="en-US" sz="1867" i="1" dirty="0">
                <a:solidFill>
                  <a:srgbClr val="172B4D"/>
                </a:solidFill>
                <a:latin typeface="-apple-system"/>
              </a:rPr>
              <a:t>entire</a:t>
            </a:r>
            <a:r>
              <a:rPr lang="en-US" sz="1867" dirty="0">
                <a:solidFill>
                  <a:srgbClr val="172B4D"/>
                </a:solidFill>
                <a:latin typeface="-apple-system"/>
              </a:rPr>
              <a:t> testing life cycle:</a:t>
            </a:r>
            <a:r>
              <a:rPr lang="en-US" sz="1867" i="1" dirty="0">
                <a:solidFill>
                  <a:srgbClr val="172B4D"/>
                </a:solidFill>
                <a:latin typeface="-apple-system"/>
              </a:rPr>
              <a:t> </a:t>
            </a:r>
            <a:r>
              <a:rPr lang="en-US" sz="1867" dirty="0">
                <a:solidFill>
                  <a:srgbClr val="172B4D"/>
                </a:solidFill>
                <a:latin typeface="-apple-system"/>
              </a:rPr>
              <a:t> test </a:t>
            </a:r>
            <a:r>
              <a:rPr lang="en-US" sz="1867" b="1" dirty="0">
                <a:solidFill>
                  <a:srgbClr val="172B4D"/>
                </a:solidFill>
                <a:latin typeface="-apple-system"/>
              </a:rPr>
              <a:t>planning</a:t>
            </a:r>
            <a:r>
              <a:rPr lang="en-US" sz="1867" dirty="0">
                <a:solidFill>
                  <a:srgbClr val="172B4D"/>
                </a:solidFill>
                <a:latin typeface="-apple-system"/>
              </a:rPr>
              <a:t>, test </a:t>
            </a:r>
            <a:r>
              <a:rPr lang="en-US" sz="1867" b="1" dirty="0">
                <a:solidFill>
                  <a:srgbClr val="172B4D"/>
                </a:solidFill>
                <a:latin typeface="-apple-system"/>
              </a:rPr>
              <a:t>design</a:t>
            </a:r>
            <a:r>
              <a:rPr lang="en-US" sz="1867" dirty="0">
                <a:solidFill>
                  <a:srgbClr val="172B4D"/>
                </a:solidFill>
                <a:latin typeface="-apple-system"/>
              </a:rPr>
              <a:t>, test </a:t>
            </a:r>
            <a:r>
              <a:rPr lang="en-US" sz="1867" b="1" dirty="0">
                <a:solidFill>
                  <a:srgbClr val="172B4D"/>
                </a:solidFill>
                <a:latin typeface="-apple-system"/>
              </a:rPr>
              <a:t>execution</a:t>
            </a:r>
            <a:r>
              <a:rPr lang="en-US" sz="1867" dirty="0">
                <a:solidFill>
                  <a:srgbClr val="172B4D"/>
                </a:solidFill>
                <a:latin typeface="-apple-system"/>
              </a:rPr>
              <a:t> and test </a:t>
            </a:r>
            <a:r>
              <a:rPr lang="en-US" sz="1867" b="1" dirty="0">
                <a:solidFill>
                  <a:srgbClr val="172B4D"/>
                </a:solidFill>
                <a:latin typeface="-apple-system"/>
              </a:rPr>
              <a:t>reporting</a:t>
            </a:r>
            <a:r>
              <a:rPr lang="en-US" sz="1867" dirty="0">
                <a:solidFill>
                  <a:srgbClr val="172B4D"/>
                </a:solidFill>
                <a:latin typeface="-apple-system"/>
              </a:rPr>
              <a:t>. We do this by using special Jira issue types, so you can use all Jira benefits that you are used to.</a:t>
            </a:r>
          </a:p>
          <a:p>
            <a:endParaRPr lang="en-US" sz="1733" dirty="0">
              <a:solidFill>
                <a:schemeClr val="tx1">
                  <a:lumMod val="50000"/>
                </a:schemeClr>
              </a:solidFill>
              <a:latin typeface="+mj-lt"/>
            </a:endParaRPr>
          </a:p>
        </p:txBody>
      </p:sp>
      <p:sp>
        <p:nvSpPr>
          <p:cNvPr id="11" name="TextBox 10">
            <a:extLst>
              <a:ext uri="{FF2B5EF4-FFF2-40B4-BE49-F238E27FC236}">
                <a16:creationId xmlns:a16="http://schemas.microsoft.com/office/drawing/2014/main" id="{2B9F6ECD-7D94-46AA-8E5A-60A2F43F75EE}"/>
              </a:ext>
            </a:extLst>
          </p:cNvPr>
          <p:cNvSpPr txBox="1"/>
          <p:nvPr/>
        </p:nvSpPr>
        <p:spPr>
          <a:xfrm>
            <a:off x="158103" y="2695054"/>
            <a:ext cx="1593288" cy="461665"/>
          </a:xfrm>
          <a:prstGeom prst="rect">
            <a:avLst/>
          </a:prstGeom>
          <a:noFill/>
        </p:spPr>
        <p:txBody>
          <a:bodyPr wrap="square">
            <a:spAutoFit/>
          </a:bodyPr>
          <a:lstStyle/>
          <a:p>
            <a:pPr algn="l"/>
            <a:r>
              <a:rPr lang="en-US" sz="2400" u="sng" dirty="0">
                <a:solidFill>
                  <a:srgbClr val="172B4D"/>
                </a:solidFill>
                <a:latin typeface="-apple-system"/>
              </a:rPr>
              <a:t>Features:</a:t>
            </a:r>
          </a:p>
        </p:txBody>
      </p:sp>
      <p:sp>
        <p:nvSpPr>
          <p:cNvPr id="15" name="TextBox 14">
            <a:extLst>
              <a:ext uri="{FF2B5EF4-FFF2-40B4-BE49-F238E27FC236}">
                <a16:creationId xmlns:a16="http://schemas.microsoft.com/office/drawing/2014/main" id="{9DE0143F-7842-4251-9C2E-EF5E3137E846}"/>
              </a:ext>
            </a:extLst>
          </p:cNvPr>
          <p:cNvSpPr txBox="1"/>
          <p:nvPr/>
        </p:nvSpPr>
        <p:spPr>
          <a:xfrm>
            <a:off x="505624" y="3187027"/>
            <a:ext cx="5387176" cy="3252878"/>
          </a:xfrm>
          <a:prstGeom prst="rect">
            <a:avLst/>
          </a:prstGeom>
          <a:noFill/>
        </p:spPr>
        <p:txBody>
          <a:bodyPr wrap="square">
            <a:spAutoFit/>
          </a:bodyPr>
          <a:lstStyle/>
          <a:p>
            <a:pPr marL="380990" indent="-380990">
              <a:buFont typeface="Arial" panose="020B0604020202020204" pitchFamily="34" charset="0"/>
              <a:buChar char="•"/>
            </a:pPr>
            <a:r>
              <a:rPr lang="en-US" sz="1867" dirty="0">
                <a:solidFill>
                  <a:srgbClr val="172B4D"/>
                </a:solidFill>
                <a:latin typeface="-apple-system"/>
              </a:rPr>
              <a:t>Create, organize, plan and execute your manual and automated tests</a:t>
            </a:r>
          </a:p>
          <a:p>
            <a:pPr marL="380990" indent="-380990">
              <a:buFont typeface="Arial" panose="020B0604020202020204" pitchFamily="34" charset="0"/>
              <a:buChar char="•"/>
            </a:pPr>
            <a:r>
              <a:rPr lang="en-US" sz="1867" dirty="0">
                <a:solidFill>
                  <a:srgbClr val="172B4D"/>
                </a:solidFill>
                <a:latin typeface="-apple-system"/>
              </a:rPr>
              <a:t>Manage all your tests, manual or automated, in the same way</a:t>
            </a:r>
          </a:p>
          <a:p>
            <a:pPr marL="380990" indent="-380990">
              <a:buFont typeface="Arial" panose="020B0604020202020204" pitchFamily="34" charset="0"/>
              <a:buChar char="•"/>
            </a:pPr>
            <a:r>
              <a:rPr lang="en-US" sz="1867" dirty="0">
                <a:solidFill>
                  <a:srgbClr val="172B4D"/>
                </a:solidFill>
                <a:latin typeface="-apple-system"/>
              </a:rPr>
              <a:t>Integrate seamlessly with Jira and Jira concepts</a:t>
            </a:r>
          </a:p>
          <a:p>
            <a:pPr marL="380990" indent="-380990">
              <a:buFont typeface="Arial" panose="020B0604020202020204" pitchFamily="34" charset="0"/>
              <a:buChar char="•"/>
            </a:pPr>
            <a:r>
              <a:rPr lang="en-US" sz="1867" dirty="0">
                <a:solidFill>
                  <a:srgbClr val="172B4D"/>
                </a:solidFill>
                <a:latin typeface="-apple-system"/>
              </a:rPr>
              <a:t>Track test progress in real-time</a:t>
            </a:r>
          </a:p>
          <a:p>
            <a:pPr marL="380990" indent="-380990">
              <a:buFont typeface="Arial" panose="020B0604020202020204" pitchFamily="34" charset="0"/>
              <a:buChar char="•"/>
            </a:pPr>
            <a:r>
              <a:rPr lang="en-US" sz="1867" dirty="0">
                <a:solidFill>
                  <a:srgbClr val="172B4D"/>
                </a:solidFill>
                <a:latin typeface="-apple-system"/>
              </a:rPr>
              <a:t>Create beautiful reports in docx, xlsx, pdf with </a:t>
            </a:r>
            <a:r>
              <a:rPr lang="en-US" sz="1867" dirty="0" err="1">
                <a:solidFill>
                  <a:srgbClr val="46BE66"/>
                </a:solidFill>
                <a:latin typeface="-apple-system"/>
                <a:hlinkClick r:id="rId4"/>
              </a:rPr>
              <a:t>Xporter</a:t>
            </a:r>
            <a:endParaRPr lang="en-US" sz="1867" dirty="0">
              <a:solidFill>
                <a:srgbClr val="172B4D"/>
              </a:solidFill>
              <a:latin typeface="-apple-system"/>
            </a:endParaRPr>
          </a:p>
          <a:p>
            <a:pPr marL="380990" indent="-380990">
              <a:buFont typeface="Arial" panose="020B0604020202020204" pitchFamily="34" charset="0"/>
              <a:buChar char="•"/>
            </a:pPr>
            <a:r>
              <a:rPr lang="en-US" sz="1867" dirty="0">
                <a:solidFill>
                  <a:srgbClr val="172B4D"/>
                </a:solidFill>
                <a:latin typeface="-apple-system"/>
              </a:rPr>
              <a:t>Enhance your Agile boards with requirement status and related executions</a:t>
            </a:r>
          </a:p>
          <a:p>
            <a:pPr algn="l"/>
            <a:endParaRPr lang="en-US" sz="1867" dirty="0">
              <a:solidFill>
                <a:srgbClr val="172B4D"/>
              </a:solidFill>
              <a:latin typeface="-apple-system"/>
            </a:endParaRPr>
          </a:p>
        </p:txBody>
      </p:sp>
      <p:sp>
        <p:nvSpPr>
          <p:cNvPr id="17" name="TextBox 16">
            <a:extLst>
              <a:ext uri="{FF2B5EF4-FFF2-40B4-BE49-F238E27FC236}">
                <a16:creationId xmlns:a16="http://schemas.microsoft.com/office/drawing/2014/main" id="{7CE1F24A-6E0E-484C-AB57-68D822778B2D}"/>
              </a:ext>
            </a:extLst>
          </p:cNvPr>
          <p:cNvSpPr txBox="1"/>
          <p:nvPr/>
        </p:nvSpPr>
        <p:spPr>
          <a:xfrm>
            <a:off x="6052459" y="3187027"/>
            <a:ext cx="5631541" cy="3334887"/>
          </a:xfrm>
          <a:prstGeom prst="rect">
            <a:avLst/>
          </a:prstGeom>
          <a:noFill/>
        </p:spPr>
        <p:txBody>
          <a:bodyPr wrap="square">
            <a:spAutoFit/>
          </a:bodyPr>
          <a:lstStyle/>
          <a:p>
            <a:pPr marL="380990" indent="-380990">
              <a:buFont typeface="Arial" panose="020B0604020202020204" pitchFamily="34" charset="0"/>
              <a:buChar char="•"/>
            </a:pPr>
            <a:r>
              <a:rPr lang="en-US" sz="1867" dirty="0">
                <a:solidFill>
                  <a:srgbClr val="172B4D"/>
                </a:solidFill>
                <a:latin typeface="-apple-system"/>
              </a:rPr>
              <a:t>Import test definitions from Excel (CSV) for both manual and automated tests</a:t>
            </a:r>
          </a:p>
          <a:p>
            <a:pPr marL="380990" indent="-380990">
              <a:buFont typeface="Arial" panose="020B0604020202020204" pitchFamily="34" charset="0"/>
              <a:buChar char="•"/>
            </a:pPr>
            <a:r>
              <a:rPr lang="en-US" sz="1867" dirty="0">
                <a:solidFill>
                  <a:srgbClr val="172B4D"/>
                </a:solidFill>
                <a:latin typeface="-apple-system"/>
              </a:rPr>
              <a:t>Custom test and step statuses</a:t>
            </a:r>
          </a:p>
          <a:p>
            <a:pPr marL="380990" indent="-380990">
              <a:buFont typeface="Arial" panose="020B0604020202020204" pitchFamily="34" charset="0"/>
              <a:buChar char="•"/>
            </a:pPr>
            <a:r>
              <a:rPr lang="en-US" sz="1867" dirty="0">
                <a:solidFill>
                  <a:srgbClr val="172B4D"/>
                </a:solidFill>
                <a:latin typeface="-apple-system"/>
              </a:rPr>
              <a:t>Widely used by many organizations, including Fortune 500 companies</a:t>
            </a:r>
          </a:p>
          <a:p>
            <a:pPr marL="380990" indent="-380990">
              <a:buFont typeface="Arial" panose="020B0604020202020204" pitchFamily="34" charset="0"/>
              <a:buChar char="•"/>
            </a:pPr>
            <a:r>
              <a:rPr lang="en-US" sz="1867" dirty="0">
                <a:solidFill>
                  <a:srgbClr val="172B4D"/>
                </a:solidFill>
                <a:latin typeface="-apple-system"/>
              </a:rPr>
              <a:t>Always up-to-date with constant releases</a:t>
            </a:r>
          </a:p>
          <a:p>
            <a:pPr marL="380990" indent="-380990">
              <a:buFont typeface="Arial" panose="020B0604020202020204" pitchFamily="34" charset="0"/>
              <a:buChar char="•"/>
            </a:pPr>
            <a:r>
              <a:rPr lang="en-US" sz="1867" dirty="0">
                <a:solidFill>
                  <a:srgbClr val="172B4D"/>
                </a:solidFill>
                <a:latin typeface="-apple-system"/>
              </a:rPr>
              <a:t>Import automated tests and their results from automated test frameworks through TestNG, JUnit, NUnit, Robot and other runners</a:t>
            </a:r>
          </a:p>
          <a:p>
            <a:pPr marL="380990" indent="-380990">
              <a:buFont typeface="Arial" panose="020B0604020202020204" pitchFamily="34" charset="0"/>
              <a:buChar char="•"/>
            </a:pPr>
            <a:r>
              <a:rPr lang="en-US" sz="1867" dirty="0">
                <a:solidFill>
                  <a:srgbClr val="172B4D"/>
                </a:solidFill>
                <a:latin typeface="-apple-system"/>
              </a:rPr>
              <a:t>Ready to use : install and use it right away</a:t>
            </a:r>
          </a:p>
          <a:p>
            <a:pPr algn="l">
              <a:buFont typeface="Arial" panose="020B0604020202020204" pitchFamily="34" charset="0"/>
              <a:buChar char="•"/>
            </a:pPr>
            <a:endParaRPr lang="en-US" sz="2400" dirty="0">
              <a:solidFill>
                <a:srgbClr val="172B4D"/>
              </a:solidFill>
              <a:latin typeface="-apple-system"/>
            </a:endParaRPr>
          </a:p>
        </p:txBody>
      </p:sp>
      <p:pic>
        <p:nvPicPr>
          <p:cNvPr id="18" name="Picture 17">
            <a:extLst>
              <a:ext uri="{FF2B5EF4-FFF2-40B4-BE49-F238E27FC236}">
                <a16:creationId xmlns:a16="http://schemas.microsoft.com/office/drawing/2014/main" id="{41F53F7D-46CE-46E7-BD7A-0B84FE287780}"/>
              </a:ext>
            </a:extLst>
          </p:cNvPr>
          <p:cNvPicPr>
            <a:picLocks noChangeAspect="1"/>
          </p:cNvPicPr>
          <p:nvPr/>
        </p:nvPicPr>
        <p:blipFill>
          <a:blip r:embed="rId5"/>
          <a:stretch>
            <a:fillRect/>
          </a:stretch>
        </p:blipFill>
        <p:spPr>
          <a:xfrm>
            <a:off x="10341429" y="233095"/>
            <a:ext cx="1850572" cy="425632"/>
          </a:xfrm>
          <a:prstGeom prst="rect">
            <a:avLst/>
          </a:prstGeom>
        </p:spPr>
      </p:pic>
    </p:spTree>
    <p:extLst>
      <p:ext uri="{BB962C8B-B14F-4D97-AF65-F5344CB8AC3E}">
        <p14:creationId xmlns:p14="http://schemas.microsoft.com/office/powerpoint/2010/main" val="2294931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20</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2294CFF0-8AB8-4E69-9ABA-3F35A5ED600A}"/>
              </a:ext>
            </a:extLst>
          </p:cNvPr>
          <p:cNvSpPr txBox="1"/>
          <p:nvPr/>
        </p:nvSpPr>
        <p:spPr>
          <a:xfrm>
            <a:off x="508000" y="1170534"/>
            <a:ext cx="11085689" cy="1692964"/>
          </a:xfrm>
          <a:prstGeom prst="rect">
            <a:avLst/>
          </a:prstGeom>
          <a:noFill/>
        </p:spPr>
        <p:txBody>
          <a:bodyPr wrap="square">
            <a:spAutoFit/>
          </a:bodyPr>
          <a:lstStyle/>
          <a:p>
            <a:pPr algn="l"/>
            <a:r>
              <a:rPr lang="en-US" sz="2400" dirty="0">
                <a:solidFill>
                  <a:srgbClr val="172B4D"/>
                </a:solidFill>
                <a:latin typeface="-apple-system"/>
                <a:hlinkClick r:id="rId4"/>
              </a:rPr>
              <a:t>Test Executions Overview</a:t>
            </a:r>
            <a:endParaRPr lang="en-US" sz="2400" dirty="0">
              <a:solidFill>
                <a:srgbClr val="172B4D"/>
              </a:solidFill>
              <a:latin typeface="-apple-system"/>
            </a:endParaRPr>
          </a:p>
          <a:p>
            <a:pPr algn="l"/>
            <a:endParaRPr lang="en-US" sz="2400" dirty="0">
              <a:solidFill>
                <a:srgbClr val="172B4D"/>
              </a:solidFill>
              <a:latin typeface="-apple-system"/>
            </a:endParaRPr>
          </a:p>
          <a:p>
            <a:pPr algn="l"/>
            <a:r>
              <a:rPr lang="en-US" sz="1867" dirty="0">
                <a:solidFill>
                  <a:srgbClr val="172B4D"/>
                </a:solidFill>
                <a:latin typeface="-apple-system"/>
              </a:rPr>
              <a:t>The Test Executions project tab shows a list Test Execution issues and their corresponding execution status. A Test Execution status is shown as a progress bar with the latest Test Run status from each Test issue that is associated with that Test Execution. This list allows a transversal analysis of the Tests Executions for a project.</a:t>
            </a:r>
          </a:p>
        </p:txBody>
      </p:sp>
      <p:pic>
        <p:nvPicPr>
          <p:cNvPr id="6" name="Picture 5">
            <a:extLst>
              <a:ext uri="{FF2B5EF4-FFF2-40B4-BE49-F238E27FC236}">
                <a16:creationId xmlns:a16="http://schemas.microsoft.com/office/drawing/2014/main" id="{6B7CCCF3-83EF-4B92-BE2B-7FDA5BC1ECC6}"/>
              </a:ext>
            </a:extLst>
          </p:cNvPr>
          <p:cNvPicPr>
            <a:picLocks noChangeAspect="1"/>
          </p:cNvPicPr>
          <p:nvPr/>
        </p:nvPicPr>
        <p:blipFill>
          <a:blip r:embed="rId5"/>
          <a:stretch>
            <a:fillRect/>
          </a:stretch>
        </p:blipFill>
        <p:spPr>
          <a:xfrm>
            <a:off x="818267" y="3420001"/>
            <a:ext cx="10509956" cy="2314627"/>
          </a:xfrm>
          <a:prstGeom prst="rect">
            <a:avLst/>
          </a:prstGeom>
        </p:spPr>
      </p:pic>
    </p:spTree>
    <p:extLst>
      <p:ext uri="{BB962C8B-B14F-4D97-AF65-F5344CB8AC3E}">
        <p14:creationId xmlns:p14="http://schemas.microsoft.com/office/powerpoint/2010/main" val="3786037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21</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9B5979DE-54C8-48C0-85C0-B752C769B1D3}"/>
              </a:ext>
            </a:extLst>
          </p:cNvPr>
          <p:cNvSpPr txBox="1"/>
          <p:nvPr/>
        </p:nvSpPr>
        <p:spPr>
          <a:xfrm>
            <a:off x="356420" y="969151"/>
            <a:ext cx="11176000" cy="1692964"/>
          </a:xfrm>
          <a:prstGeom prst="rect">
            <a:avLst/>
          </a:prstGeom>
          <a:noFill/>
        </p:spPr>
        <p:txBody>
          <a:bodyPr wrap="square">
            <a:spAutoFit/>
          </a:bodyPr>
          <a:lstStyle/>
          <a:p>
            <a:pPr algn="l"/>
            <a:r>
              <a:rPr lang="en-US" sz="2400" dirty="0">
                <a:solidFill>
                  <a:srgbClr val="172B4D"/>
                </a:solidFill>
                <a:latin typeface="-apple-system"/>
                <a:hlinkClick r:id="rId4"/>
              </a:rPr>
              <a:t>Test Plans Overview</a:t>
            </a:r>
            <a:endParaRPr lang="en-US" sz="2400" dirty="0">
              <a:solidFill>
                <a:srgbClr val="172B4D"/>
              </a:solidFill>
              <a:latin typeface="-apple-system"/>
            </a:endParaRPr>
          </a:p>
          <a:p>
            <a:pPr algn="l"/>
            <a:endParaRPr lang="en-US" sz="2400" dirty="0">
              <a:solidFill>
                <a:srgbClr val="172B4D"/>
              </a:solidFill>
              <a:latin typeface="-apple-system"/>
            </a:endParaRPr>
          </a:p>
          <a:p>
            <a:pPr algn="l"/>
            <a:r>
              <a:rPr lang="en-US" sz="1867" dirty="0">
                <a:solidFill>
                  <a:srgbClr val="172B4D"/>
                </a:solidFill>
                <a:latin typeface="-apple-system"/>
              </a:rPr>
              <a:t>The Test Plan project tab shows a list of Test Plan issues and their corresponding execution status. The Test Plan status is shown as a progress bar with the latest Test Run status from each Test issue that is associated with that Test Plan. This list allows a transversal analysis of the Tests Plans for a project.</a:t>
            </a:r>
          </a:p>
        </p:txBody>
      </p:sp>
      <p:pic>
        <p:nvPicPr>
          <p:cNvPr id="6" name="Picture 5">
            <a:extLst>
              <a:ext uri="{FF2B5EF4-FFF2-40B4-BE49-F238E27FC236}">
                <a16:creationId xmlns:a16="http://schemas.microsoft.com/office/drawing/2014/main" id="{56985C6E-F77B-4681-9FDE-3389648E785C}"/>
              </a:ext>
            </a:extLst>
          </p:cNvPr>
          <p:cNvPicPr>
            <a:picLocks noChangeAspect="1"/>
          </p:cNvPicPr>
          <p:nvPr/>
        </p:nvPicPr>
        <p:blipFill>
          <a:blip r:embed="rId5"/>
          <a:stretch>
            <a:fillRect/>
          </a:stretch>
        </p:blipFill>
        <p:spPr>
          <a:xfrm>
            <a:off x="818267" y="3045121"/>
            <a:ext cx="10227733" cy="2240360"/>
          </a:xfrm>
          <a:prstGeom prst="rect">
            <a:avLst/>
          </a:prstGeom>
        </p:spPr>
      </p:pic>
    </p:spTree>
    <p:extLst>
      <p:ext uri="{BB962C8B-B14F-4D97-AF65-F5344CB8AC3E}">
        <p14:creationId xmlns:p14="http://schemas.microsoft.com/office/powerpoint/2010/main" val="1422406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22</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8CE803E6-5832-4C6F-957E-DC2F4D3938CA}"/>
              </a:ext>
            </a:extLst>
          </p:cNvPr>
          <p:cNvSpPr txBox="1"/>
          <p:nvPr/>
        </p:nvSpPr>
        <p:spPr>
          <a:xfrm>
            <a:off x="508000" y="969152"/>
            <a:ext cx="6141155" cy="461665"/>
          </a:xfrm>
          <a:prstGeom prst="rect">
            <a:avLst/>
          </a:prstGeom>
          <a:noFill/>
        </p:spPr>
        <p:txBody>
          <a:bodyPr wrap="square">
            <a:spAutoFit/>
          </a:bodyPr>
          <a:lstStyle/>
          <a:p>
            <a:pPr algn="l"/>
            <a:r>
              <a:rPr lang="en-US" sz="2400" dirty="0">
                <a:solidFill>
                  <a:srgbClr val="172B4D"/>
                </a:solidFill>
                <a:latin typeface="-apple-system"/>
                <a:hlinkClick r:id="rId4"/>
              </a:rPr>
              <a:t>Traceability Report</a:t>
            </a:r>
            <a:endParaRPr lang="en-US" sz="2400" dirty="0">
              <a:solidFill>
                <a:srgbClr val="172B4D"/>
              </a:solidFill>
              <a:latin typeface="-apple-system"/>
            </a:endParaRPr>
          </a:p>
        </p:txBody>
      </p:sp>
      <p:pic>
        <p:nvPicPr>
          <p:cNvPr id="6" name="Picture 5">
            <a:extLst>
              <a:ext uri="{FF2B5EF4-FFF2-40B4-BE49-F238E27FC236}">
                <a16:creationId xmlns:a16="http://schemas.microsoft.com/office/drawing/2014/main" id="{4BEB820A-D660-4443-8B2C-9A6FE6016461}"/>
              </a:ext>
            </a:extLst>
          </p:cNvPr>
          <p:cNvPicPr>
            <a:picLocks noChangeAspect="1"/>
          </p:cNvPicPr>
          <p:nvPr/>
        </p:nvPicPr>
        <p:blipFill>
          <a:blip r:embed="rId5"/>
          <a:stretch>
            <a:fillRect/>
          </a:stretch>
        </p:blipFill>
        <p:spPr>
          <a:xfrm>
            <a:off x="508000" y="3125054"/>
            <a:ext cx="2835440" cy="1871391"/>
          </a:xfrm>
          <a:prstGeom prst="rect">
            <a:avLst/>
          </a:prstGeom>
        </p:spPr>
      </p:pic>
      <p:sp>
        <p:nvSpPr>
          <p:cNvPr id="13" name="TextBox 12">
            <a:extLst>
              <a:ext uri="{FF2B5EF4-FFF2-40B4-BE49-F238E27FC236}">
                <a16:creationId xmlns:a16="http://schemas.microsoft.com/office/drawing/2014/main" id="{BA6FF413-CEC1-4D4E-80D0-BF1A6208630B}"/>
              </a:ext>
            </a:extLst>
          </p:cNvPr>
          <p:cNvSpPr txBox="1"/>
          <p:nvPr/>
        </p:nvSpPr>
        <p:spPr>
          <a:xfrm>
            <a:off x="665867" y="1522373"/>
            <a:ext cx="9934400" cy="461665"/>
          </a:xfrm>
          <a:prstGeom prst="rect">
            <a:avLst/>
          </a:prstGeom>
          <a:noFill/>
        </p:spPr>
        <p:txBody>
          <a:bodyPr wrap="square">
            <a:spAutoFit/>
          </a:bodyPr>
          <a:lstStyle/>
          <a:p>
            <a:r>
              <a:rPr lang="en-US" sz="2400" dirty="0">
                <a:solidFill>
                  <a:srgbClr val="172B4D"/>
                </a:solidFill>
                <a:latin typeface="-apple-system"/>
              </a:rPr>
              <a:t>Shows the requirements traceability through tests, test runs and defects</a:t>
            </a:r>
            <a:endParaRPr lang="en-US" sz="2400" dirty="0"/>
          </a:p>
        </p:txBody>
      </p:sp>
      <p:pic>
        <p:nvPicPr>
          <p:cNvPr id="14" name="Picture 13">
            <a:extLst>
              <a:ext uri="{FF2B5EF4-FFF2-40B4-BE49-F238E27FC236}">
                <a16:creationId xmlns:a16="http://schemas.microsoft.com/office/drawing/2014/main" id="{5D7BD89D-C771-4AA7-ACF2-58605A0549FB}"/>
              </a:ext>
            </a:extLst>
          </p:cNvPr>
          <p:cNvPicPr>
            <a:picLocks noChangeAspect="1"/>
          </p:cNvPicPr>
          <p:nvPr/>
        </p:nvPicPr>
        <p:blipFill>
          <a:blip r:embed="rId6"/>
          <a:stretch>
            <a:fillRect/>
          </a:stretch>
        </p:blipFill>
        <p:spPr>
          <a:xfrm>
            <a:off x="3714223" y="2341804"/>
            <a:ext cx="7811911" cy="3547045"/>
          </a:xfrm>
          <a:prstGeom prst="rect">
            <a:avLst/>
          </a:prstGeom>
        </p:spPr>
      </p:pic>
    </p:spTree>
    <p:extLst>
      <p:ext uri="{BB962C8B-B14F-4D97-AF65-F5344CB8AC3E}">
        <p14:creationId xmlns:p14="http://schemas.microsoft.com/office/powerpoint/2010/main" val="227092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23</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FEB22891-0DC1-4B87-A114-7B5258A4A93D}"/>
              </a:ext>
            </a:extLst>
          </p:cNvPr>
          <p:cNvSpPr txBox="1"/>
          <p:nvPr/>
        </p:nvSpPr>
        <p:spPr>
          <a:xfrm>
            <a:off x="507999" y="969151"/>
            <a:ext cx="11175999" cy="1036309"/>
          </a:xfrm>
          <a:prstGeom prst="rect">
            <a:avLst/>
          </a:prstGeom>
          <a:noFill/>
        </p:spPr>
        <p:txBody>
          <a:bodyPr wrap="square">
            <a:spAutoFit/>
          </a:bodyPr>
          <a:lstStyle/>
          <a:p>
            <a:pPr algn="l"/>
            <a:r>
              <a:rPr lang="en-US" sz="2400" dirty="0">
                <a:solidFill>
                  <a:srgbClr val="172B4D"/>
                </a:solidFill>
                <a:latin typeface="-apple-system"/>
                <a:hlinkClick r:id="rId4"/>
              </a:rPr>
              <a:t>Overall Requirement Coverage Report</a:t>
            </a:r>
            <a:endParaRPr lang="en-US" sz="2400" dirty="0">
              <a:solidFill>
                <a:srgbClr val="172B4D"/>
              </a:solidFill>
              <a:latin typeface="-apple-system"/>
            </a:endParaRPr>
          </a:p>
          <a:p>
            <a:pPr algn="l"/>
            <a:r>
              <a:rPr lang="en-US" sz="1867" dirty="0">
                <a:solidFill>
                  <a:srgbClr val="172B4D"/>
                </a:solidFill>
                <a:latin typeface="-apple-system"/>
              </a:rPr>
              <a:t>Shows a normalized horizontal stacked bar chart with the current Requirements coverage for the selected </a:t>
            </a:r>
            <a:r>
              <a:rPr lang="en-US" sz="1867" b="1" dirty="0">
                <a:solidFill>
                  <a:srgbClr val="172B4D"/>
                </a:solidFill>
                <a:latin typeface="-apple-system"/>
              </a:rPr>
              <a:t>Analysis Version </a:t>
            </a:r>
            <a:r>
              <a:rPr lang="en-US" sz="1867" dirty="0">
                <a:solidFill>
                  <a:srgbClr val="172B4D"/>
                </a:solidFill>
                <a:latin typeface="-apple-system"/>
              </a:rPr>
              <a:t>(or</a:t>
            </a:r>
            <a:r>
              <a:rPr lang="en-US" sz="1867" b="1" dirty="0">
                <a:solidFill>
                  <a:srgbClr val="172B4D"/>
                </a:solidFill>
                <a:latin typeface="-apple-system"/>
              </a:rPr>
              <a:t> Test Plan</a:t>
            </a:r>
            <a:r>
              <a:rPr lang="en-US" sz="1867" dirty="0">
                <a:solidFill>
                  <a:srgbClr val="172B4D"/>
                </a:solidFill>
                <a:latin typeface="-apple-system"/>
              </a:rPr>
              <a:t>)</a:t>
            </a:r>
            <a:r>
              <a:rPr lang="en-US" sz="1867" b="1" dirty="0">
                <a:solidFill>
                  <a:srgbClr val="172B4D"/>
                </a:solidFill>
                <a:latin typeface="-apple-system"/>
              </a:rPr>
              <a:t>, Test Environment </a:t>
            </a:r>
            <a:r>
              <a:rPr lang="en-US" sz="1867" dirty="0">
                <a:solidFill>
                  <a:srgbClr val="172B4D"/>
                </a:solidFill>
                <a:latin typeface="-apple-system"/>
              </a:rPr>
              <a:t>and </a:t>
            </a:r>
            <a:r>
              <a:rPr lang="en-US" sz="1867" b="1" dirty="0">
                <a:solidFill>
                  <a:srgbClr val="172B4D"/>
                </a:solidFill>
                <a:latin typeface="-apple-system"/>
              </a:rPr>
              <a:t>Grouping</a:t>
            </a:r>
            <a:r>
              <a:rPr lang="en-US" sz="1867" dirty="0">
                <a:solidFill>
                  <a:srgbClr val="172B4D"/>
                </a:solidFill>
                <a:latin typeface="-apple-system"/>
              </a:rPr>
              <a:t> field.</a:t>
            </a:r>
          </a:p>
        </p:txBody>
      </p:sp>
      <p:pic>
        <p:nvPicPr>
          <p:cNvPr id="6" name="Picture 5">
            <a:extLst>
              <a:ext uri="{FF2B5EF4-FFF2-40B4-BE49-F238E27FC236}">
                <a16:creationId xmlns:a16="http://schemas.microsoft.com/office/drawing/2014/main" id="{AF93EDFE-136D-4B7F-8F49-11C6CAD6A8FB}"/>
              </a:ext>
            </a:extLst>
          </p:cNvPr>
          <p:cNvPicPr>
            <a:picLocks noChangeAspect="1"/>
          </p:cNvPicPr>
          <p:nvPr/>
        </p:nvPicPr>
        <p:blipFill>
          <a:blip r:embed="rId5"/>
          <a:stretch>
            <a:fillRect/>
          </a:stretch>
        </p:blipFill>
        <p:spPr>
          <a:xfrm>
            <a:off x="372337" y="2987689"/>
            <a:ext cx="2732151" cy="1493576"/>
          </a:xfrm>
          <a:prstGeom prst="rect">
            <a:avLst/>
          </a:prstGeom>
        </p:spPr>
      </p:pic>
      <p:pic>
        <p:nvPicPr>
          <p:cNvPr id="11" name="Picture 10">
            <a:extLst>
              <a:ext uri="{FF2B5EF4-FFF2-40B4-BE49-F238E27FC236}">
                <a16:creationId xmlns:a16="http://schemas.microsoft.com/office/drawing/2014/main" id="{C4799806-14F3-4255-88E9-98A7F55E8521}"/>
              </a:ext>
            </a:extLst>
          </p:cNvPr>
          <p:cNvPicPr>
            <a:picLocks noChangeAspect="1"/>
          </p:cNvPicPr>
          <p:nvPr/>
        </p:nvPicPr>
        <p:blipFill>
          <a:blip r:embed="rId6"/>
          <a:stretch>
            <a:fillRect/>
          </a:stretch>
        </p:blipFill>
        <p:spPr>
          <a:xfrm>
            <a:off x="3409242" y="2146135"/>
            <a:ext cx="8274756" cy="3510503"/>
          </a:xfrm>
          <a:prstGeom prst="rect">
            <a:avLst/>
          </a:prstGeom>
        </p:spPr>
      </p:pic>
      <p:sp>
        <p:nvSpPr>
          <p:cNvPr id="14" name="TextBox 13">
            <a:extLst>
              <a:ext uri="{FF2B5EF4-FFF2-40B4-BE49-F238E27FC236}">
                <a16:creationId xmlns:a16="http://schemas.microsoft.com/office/drawing/2014/main" id="{D1C38CE0-E8FC-4034-918F-234427593DA4}"/>
              </a:ext>
            </a:extLst>
          </p:cNvPr>
          <p:cNvSpPr txBox="1"/>
          <p:nvPr/>
        </p:nvSpPr>
        <p:spPr>
          <a:xfrm>
            <a:off x="665867" y="5766664"/>
            <a:ext cx="11175999" cy="523220"/>
          </a:xfrm>
          <a:prstGeom prst="rect">
            <a:avLst/>
          </a:prstGeom>
          <a:noFill/>
        </p:spPr>
        <p:txBody>
          <a:bodyPr wrap="square">
            <a:spAutoFit/>
          </a:bodyPr>
          <a:lstStyle/>
          <a:p>
            <a:r>
              <a:rPr lang="en-US" sz="1400" i="1" dirty="0">
                <a:solidFill>
                  <a:srgbClr val="172B4D"/>
                </a:solidFill>
                <a:latin typeface="-apple-system"/>
              </a:rPr>
              <a:t>Each bar on the chart represents a group of Requirements with a different value provided by the grouping field. Stacked within each bar are the Requirements grouped by coverage status: </a:t>
            </a:r>
            <a:r>
              <a:rPr lang="en-US" sz="1400" b="1" i="1" dirty="0">
                <a:solidFill>
                  <a:srgbClr val="008000"/>
                </a:solidFill>
                <a:latin typeface="-apple-system"/>
              </a:rPr>
              <a:t>OK</a:t>
            </a:r>
            <a:r>
              <a:rPr lang="en-US" sz="1400" i="1" dirty="0">
                <a:solidFill>
                  <a:srgbClr val="172B4D"/>
                </a:solidFill>
                <a:latin typeface="-apple-system"/>
              </a:rPr>
              <a:t>, </a:t>
            </a:r>
            <a:r>
              <a:rPr lang="en-US" sz="1400" b="1" i="1" dirty="0">
                <a:solidFill>
                  <a:srgbClr val="FF0000"/>
                </a:solidFill>
                <a:latin typeface="-apple-system"/>
              </a:rPr>
              <a:t>NOK</a:t>
            </a:r>
            <a:r>
              <a:rPr lang="en-US" sz="1400" i="1" dirty="0">
                <a:solidFill>
                  <a:srgbClr val="172B4D"/>
                </a:solidFill>
                <a:latin typeface="-apple-system"/>
              </a:rPr>
              <a:t>, </a:t>
            </a:r>
            <a:r>
              <a:rPr lang="en-US" sz="1400" b="1" i="1" dirty="0">
                <a:solidFill>
                  <a:srgbClr val="FFCC00"/>
                </a:solidFill>
                <a:latin typeface="-apple-system"/>
              </a:rPr>
              <a:t>NOT RUN</a:t>
            </a:r>
            <a:r>
              <a:rPr lang="en-US" sz="1400" i="1" dirty="0">
                <a:solidFill>
                  <a:srgbClr val="172B4D"/>
                </a:solidFill>
                <a:latin typeface="-apple-system"/>
              </a:rPr>
              <a:t>, </a:t>
            </a:r>
            <a:r>
              <a:rPr lang="en-US" sz="1400" b="1" i="1" dirty="0">
                <a:solidFill>
                  <a:srgbClr val="333399"/>
                </a:solidFill>
                <a:latin typeface="-apple-system"/>
              </a:rPr>
              <a:t>UNKNOWN</a:t>
            </a:r>
            <a:r>
              <a:rPr lang="en-US" sz="1400" i="1" dirty="0">
                <a:solidFill>
                  <a:srgbClr val="172B4D"/>
                </a:solidFill>
                <a:latin typeface="-apple-system"/>
              </a:rPr>
              <a:t> and </a:t>
            </a:r>
            <a:r>
              <a:rPr lang="en-US" sz="1400" b="1" i="1" dirty="0">
                <a:solidFill>
                  <a:srgbClr val="003366"/>
                </a:solidFill>
                <a:latin typeface="-apple-system"/>
              </a:rPr>
              <a:t>UNCOVERED</a:t>
            </a:r>
            <a:r>
              <a:rPr lang="en-US" sz="1400" i="1" dirty="0">
                <a:solidFill>
                  <a:srgbClr val="172B4D"/>
                </a:solidFill>
                <a:latin typeface="-apple-system"/>
              </a:rPr>
              <a:t>.  </a:t>
            </a:r>
            <a:endParaRPr lang="en-US" sz="1400" i="1" dirty="0"/>
          </a:p>
        </p:txBody>
      </p:sp>
    </p:spTree>
    <p:extLst>
      <p:ext uri="{BB962C8B-B14F-4D97-AF65-F5344CB8AC3E}">
        <p14:creationId xmlns:p14="http://schemas.microsoft.com/office/powerpoint/2010/main" val="116263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24</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C88B67C9-969E-4890-8286-E88A3C6E7B32}"/>
              </a:ext>
            </a:extLst>
          </p:cNvPr>
          <p:cNvSpPr txBox="1"/>
          <p:nvPr/>
        </p:nvSpPr>
        <p:spPr>
          <a:xfrm>
            <a:off x="271337" y="675015"/>
            <a:ext cx="10995376" cy="1036309"/>
          </a:xfrm>
          <a:prstGeom prst="rect">
            <a:avLst/>
          </a:prstGeom>
          <a:noFill/>
        </p:spPr>
        <p:txBody>
          <a:bodyPr wrap="square">
            <a:spAutoFit/>
          </a:bodyPr>
          <a:lstStyle/>
          <a:p>
            <a:pPr algn="l"/>
            <a:r>
              <a:rPr lang="en-US" sz="2400" dirty="0">
                <a:solidFill>
                  <a:srgbClr val="172B4D"/>
                </a:solidFill>
                <a:latin typeface="-apple-system"/>
                <a:hlinkClick r:id="rId4"/>
              </a:rPr>
              <a:t>Historical Requirement Coverage Report</a:t>
            </a:r>
            <a:endParaRPr lang="en-US" sz="2400" dirty="0">
              <a:solidFill>
                <a:srgbClr val="172B4D"/>
              </a:solidFill>
              <a:latin typeface="-apple-system"/>
            </a:endParaRPr>
          </a:p>
          <a:p>
            <a:pPr algn="l"/>
            <a:r>
              <a:rPr lang="en-US" sz="1867" dirty="0">
                <a:solidFill>
                  <a:srgbClr val="172B4D"/>
                </a:solidFill>
                <a:latin typeface="-apple-system"/>
              </a:rPr>
              <a:t>Shows a daily historical view of Requirements coverage. It is possible to see the evolution of the Requirement's coverage status over time for a particular</a:t>
            </a:r>
            <a:r>
              <a:rPr lang="en-US" sz="1867" b="1" dirty="0">
                <a:solidFill>
                  <a:srgbClr val="172B4D"/>
                </a:solidFill>
                <a:latin typeface="-apple-system"/>
              </a:rPr>
              <a:t> Analysis Version </a:t>
            </a:r>
            <a:r>
              <a:rPr lang="en-US" sz="1867" dirty="0">
                <a:solidFill>
                  <a:srgbClr val="172B4D"/>
                </a:solidFill>
                <a:latin typeface="-apple-system"/>
              </a:rPr>
              <a:t>(or</a:t>
            </a:r>
            <a:r>
              <a:rPr lang="en-US" sz="1867" b="1" dirty="0">
                <a:solidFill>
                  <a:srgbClr val="172B4D"/>
                </a:solidFill>
                <a:latin typeface="-apple-system"/>
              </a:rPr>
              <a:t> Test Plan</a:t>
            </a:r>
            <a:r>
              <a:rPr lang="en-US" sz="1867" dirty="0">
                <a:solidFill>
                  <a:srgbClr val="172B4D"/>
                </a:solidFill>
                <a:latin typeface="-apple-system"/>
              </a:rPr>
              <a:t>) and</a:t>
            </a:r>
            <a:r>
              <a:rPr lang="en-US" sz="1867" b="1" dirty="0">
                <a:solidFill>
                  <a:srgbClr val="172B4D"/>
                </a:solidFill>
                <a:latin typeface="-apple-system"/>
              </a:rPr>
              <a:t> Test Environment</a:t>
            </a:r>
            <a:r>
              <a:rPr lang="en-US" sz="1867" dirty="0">
                <a:solidFill>
                  <a:srgbClr val="172B4D"/>
                </a:solidFill>
                <a:latin typeface="-apple-system"/>
              </a:rPr>
              <a:t>. </a:t>
            </a:r>
          </a:p>
        </p:txBody>
      </p:sp>
      <p:pic>
        <p:nvPicPr>
          <p:cNvPr id="6" name="Picture 5">
            <a:extLst>
              <a:ext uri="{FF2B5EF4-FFF2-40B4-BE49-F238E27FC236}">
                <a16:creationId xmlns:a16="http://schemas.microsoft.com/office/drawing/2014/main" id="{A746E066-D2EE-4658-9E37-62ED9C6EEE4C}"/>
              </a:ext>
            </a:extLst>
          </p:cNvPr>
          <p:cNvPicPr>
            <a:picLocks noChangeAspect="1"/>
          </p:cNvPicPr>
          <p:nvPr/>
        </p:nvPicPr>
        <p:blipFill>
          <a:blip r:embed="rId5"/>
          <a:stretch>
            <a:fillRect/>
          </a:stretch>
        </p:blipFill>
        <p:spPr>
          <a:xfrm>
            <a:off x="818267" y="3641020"/>
            <a:ext cx="2133600" cy="1152144"/>
          </a:xfrm>
          <a:prstGeom prst="rect">
            <a:avLst/>
          </a:prstGeom>
        </p:spPr>
      </p:pic>
      <p:pic>
        <p:nvPicPr>
          <p:cNvPr id="11" name="Picture 10">
            <a:extLst>
              <a:ext uri="{FF2B5EF4-FFF2-40B4-BE49-F238E27FC236}">
                <a16:creationId xmlns:a16="http://schemas.microsoft.com/office/drawing/2014/main" id="{B311E5FD-FF3E-4C4D-A282-4693E9F0AF90}"/>
              </a:ext>
            </a:extLst>
          </p:cNvPr>
          <p:cNvPicPr>
            <a:picLocks noChangeAspect="1"/>
          </p:cNvPicPr>
          <p:nvPr/>
        </p:nvPicPr>
        <p:blipFill>
          <a:blip r:embed="rId6"/>
          <a:stretch>
            <a:fillRect/>
          </a:stretch>
        </p:blipFill>
        <p:spPr>
          <a:xfrm>
            <a:off x="4578237" y="3009789"/>
            <a:ext cx="5545371" cy="3634539"/>
          </a:xfrm>
          <a:prstGeom prst="rect">
            <a:avLst/>
          </a:prstGeom>
        </p:spPr>
      </p:pic>
      <p:pic>
        <p:nvPicPr>
          <p:cNvPr id="14" name="Picture 13">
            <a:extLst>
              <a:ext uri="{FF2B5EF4-FFF2-40B4-BE49-F238E27FC236}">
                <a16:creationId xmlns:a16="http://schemas.microsoft.com/office/drawing/2014/main" id="{E888BE7C-C093-4F92-82BF-06D6E95C266B}"/>
              </a:ext>
            </a:extLst>
          </p:cNvPr>
          <p:cNvPicPr>
            <a:picLocks noChangeAspect="1"/>
          </p:cNvPicPr>
          <p:nvPr/>
        </p:nvPicPr>
        <p:blipFill>
          <a:blip r:embed="rId7"/>
          <a:stretch>
            <a:fillRect/>
          </a:stretch>
        </p:blipFill>
        <p:spPr>
          <a:xfrm>
            <a:off x="818267" y="2680375"/>
            <a:ext cx="9855200" cy="919399"/>
          </a:xfrm>
          <a:prstGeom prst="rect">
            <a:avLst/>
          </a:prstGeom>
        </p:spPr>
      </p:pic>
      <p:sp>
        <p:nvSpPr>
          <p:cNvPr id="16" name="TextBox 15">
            <a:extLst>
              <a:ext uri="{FF2B5EF4-FFF2-40B4-BE49-F238E27FC236}">
                <a16:creationId xmlns:a16="http://schemas.microsoft.com/office/drawing/2014/main" id="{A35DFC4E-269A-410D-A3C9-6E7B977CB60C}"/>
              </a:ext>
            </a:extLst>
          </p:cNvPr>
          <p:cNvSpPr txBox="1"/>
          <p:nvPr/>
        </p:nvSpPr>
        <p:spPr>
          <a:xfrm>
            <a:off x="271338" y="1751000"/>
            <a:ext cx="11412217" cy="954300"/>
          </a:xfrm>
          <a:prstGeom prst="rect">
            <a:avLst/>
          </a:prstGeom>
          <a:noFill/>
        </p:spPr>
        <p:txBody>
          <a:bodyPr wrap="square">
            <a:spAutoFit/>
          </a:bodyPr>
          <a:lstStyle/>
          <a:p>
            <a:pPr algn="l"/>
            <a:r>
              <a:rPr lang="en-US" sz="1867" dirty="0">
                <a:solidFill>
                  <a:srgbClr val="172B4D"/>
                </a:solidFill>
                <a:latin typeface="-apple-system"/>
              </a:rPr>
              <a:t>This report is either accessible from </a:t>
            </a:r>
            <a:r>
              <a:rPr lang="en-US" sz="1867" b="1" dirty="0">
                <a:solidFill>
                  <a:srgbClr val="172B4D"/>
                </a:solidFill>
                <a:latin typeface="-apple-system"/>
              </a:rPr>
              <a:t>Xray Reports</a:t>
            </a:r>
            <a:r>
              <a:rPr lang="en-US" sz="1867" dirty="0">
                <a:solidFill>
                  <a:srgbClr val="172B4D"/>
                </a:solidFill>
                <a:latin typeface="-apple-system"/>
              </a:rPr>
              <a:t> icon on the project left sidebar or from the standard </a:t>
            </a:r>
            <a:r>
              <a:rPr lang="en-US" sz="1867" b="1" dirty="0">
                <a:solidFill>
                  <a:srgbClr val="172B4D"/>
                </a:solidFill>
                <a:latin typeface="-apple-system"/>
              </a:rPr>
              <a:t>Reports</a:t>
            </a:r>
            <a:r>
              <a:rPr lang="en-US" sz="1867" dirty="0">
                <a:solidFill>
                  <a:srgbClr val="172B4D"/>
                </a:solidFill>
                <a:latin typeface="-apple-system"/>
              </a:rPr>
              <a:t> icon, which includes other kinds of reports besides Xray. </a:t>
            </a:r>
          </a:p>
          <a:p>
            <a:pPr algn="l"/>
            <a:r>
              <a:rPr lang="en-US" sz="1867" dirty="0">
                <a:solidFill>
                  <a:srgbClr val="172B4D"/>
                </a:solidFill>
                <a:latin typeface="-apple-system"/>
              </a:rPr>
              <a:t>At the top of the report you'll find several areas related with the report and with the data shown in the report.</a:t>
            </a:r>
          </a:p>
        </p:txBody>
      </p:sp>
      <p:sp>
        <p:nvSpPr>
          <p:cNvPr id="18" name="TextBox 17">
            <a:extLst>
              <a:ext uri="{FF2B5EF4-FFF2-40B4-BE49-F238E27FC236}">
                <a16:creationId xmlns:a16="http://schemas.microsoft.com/office/drawing/2014/main" id="{3C5E2B4C-D6D4-4CB2-86D5-0CFBA019091D}"/>
              </a:ext>
            </a:extLst>
          </p:cNvPr>
          <p:cNvSpPr txBox="1"/>
          <p:nvPr/>
        </p:nvSpPr>
        <p:spPr>
          <a:xfrm>
            <a:off x="440248" y="4793164"/>
            <a:ext cx="3928552" cy="1600438"/>
          </a:xfrm>
          <a:prstGeom prst="rect">
            <a:avLst/>
          </a:prstGeom>
          <a:noFill/>
        </p:spPr>
        <p:txBody>
          <a:bodyPr wrap="square">
            <a:spAutoFit/>
          </a:bodyPr>
          <a:lstStyle/>
          <a:p>
            <a:pPr algn="just">
              <a:buFont typeface="Arial" panose="020B0604020202020204" pitchFamily="34" charset="0"/>
              <a:buChar char="•"/>
            </a:pPr>
            <a:r>
              <a:rPr lang="en-US" sz="1400" b="1" dirty="0">
                <a:solidFill>
                  <a:srgbClr val="172B4D"/>
                </a:solidFill>
                <a:latin typeface="-apple-system"/>
              </a:rPr>
              <a:t>A</a:t>
            </a:r>
            <a:r>
              <a:rPr lang="en-US" sz="1400" dirty="0">
                <a:solidFill>
                  <a:srgbClr val="172B4D"/>
                </a:solidFill>
                <a:latin typeface="-apple-system"/>
              </a:rPr>
              <a:t>: Analysis &amp; Scope, for choosing how to analyze the entities</a:t>
            </a:r>
          </a:p>
          <a:p>
            <a:pPr algn="just">
              <a:buFont typeface="Arial" panose="020B0604020202020204" pitchFamily="34" charset="0"/>
              <a:buChar char="•"/>
            </a:pPr>
            <a:r>
              <a:rPr lang="en-US" sz="1400" b="1" dirty="0">
                <a:solidFill>
                  <a:srgbClr val="172B4D"/>
                </a:solidFill>
                <a:latin typeface="-apple-system"/>
              </a:rPr>
              <a:t>B:</a:t>
            </a:r>
            <a:r>
              <a:rPr lang="en-US" sz="1400" dirty="0">
                <a:solidFill>
                  <a:srgbClr val="172B4D"/>
                </a:solidFill>
                <a:latin typeface="-apple-system"/>
              </a:rPr>
              <a:t> Group by, for defining how to visually group/aggregate items</a:t>
            </a:r>
          </a:p>
          <a:p>
            <a:pPr algn="just">
              <a:buFont typeface="Arial" panose="020B0604020202020204" pitchFamily="34" charset="0"/>
              <a:buChar char="•"/>
            </a:pPr>
            <a:r>
              <a:rPr lang="en-US" sz="1400" b="1" dirty="0">
                <a:solidFill>
                  <a:srgbClr val="172B4D"/>
                </a:solidFill>
                <a:latin typeface="-apple-system"/>
              </a:rPr>
              <a:t>C</a:t>
            </a:r>
            <a:r>
              <a:rPr lang="en-US" sz="1400" dirty="0">
                <a:solidFill>
                  <a:srgbClr val="172B4D"/>
                </a:solidFill>
                <a:latin typeface="-apple-system"/>
              </a:rPr>
              <a:t>: Filter, for selecting the source data</a:t>
            </a:r>
          </a:p>
          <a:p>
            <a:pPr algn="just">
              <a:buFont typeface="Arial" panose="020B0604020202020204" pitchFamily="34" charset="0"/>
              <a:buChar char="•"/>
            </a:pPr>
            <a:r>
              <a:rPr lang="en-US" sz="1400" b="1" dirty="0">
                <a:solidFill>
                  <a:srgbClr val="172B4D"/>
                </a:solidFill>
                <a:latin typeface="-apple-system"/>
              </a:rPr>
              <a:t>D: </a:t>
            </a:r>
            <a:r>
              <a:rPr lang="en-US" sz="1400" dirty="0">
                <a:solidFill>
                  <a:srgbClr val="172B4D"/>
                </a:solidFill>
                <a:latin typeface="-apple-system"/>
              </a:rPr>
              <a:t>Data range</a:t>
            </a:r>
          </a:p>
          <a:p>
            <a:pPr algn="just">
              <a:buFont typeface="Arial" panose="020B0604020202020204" pitchFamily="34" charset="0"/>
              <a:buChar char="•"/>
            </a:pPr>
            <a:r>
              <a:rPr lang="en-US" sz="1400" b="1" dirty="0">
                <a:solidFill>
                  <a:srgbClr val="172B4D"/>
                </a:solidFill>
                <a:latin typeface="-apple-system"/>
              </a:rPr>
              <a:t>E</a:t>
            </a:r>
            <a:r>
              <a:rPr lang="en-US" sz="1400" dirty="0">
                <a:solidFill>
                  <a:srgbClr val="172B4D"/>
                </a:solidFill>
                <a:latin typeface="-apple-system"/>
              </a:rPr>
              <a:t>: Visualization information and options</a:t>
            </a:r>
          </a:p>
        </p:txBody>
      </p:sp>
    </p:spTree>
    <p:extLst>
      <p:ext uri="{BB962C8B-B14F-4D97-AF65-F5344CB8AC3E}">
        <p14:creationId xmlns:p14="http://schemas.microsoft.com/office/powerpoint/2010/main" val="2704220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25</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pic>
        <p:nvPicPr>
          <p:cNvPr id="5" name="Picture 4">
            <a:extLst>
              <a:ext uri="{FF2B5EF4-FFF2-40B4-BE49-F238E27FC236}">
                <a16:creationId xmlns:a16="http://schemas.microsoft.com/office/drawing/2014/main" id="{A11E2942-A47D-4106-9B08-56080851914C}"/>
              </a:ext>
            </a:extLst>
          </p:cNvPr>
          <p:cNvPicPr>
            <a:picLocks noChangeAspect="1"/>
          </p:cNvPicPr>
          <p:nvPr/>
        </p:nvPicPr>
        <p:blipFill>
          <a:blip r:embed="rId4"/>
          <a:stretch>
            <a:fillRect/>
          </a:stretch>
        </p:blipFill>
        <p:spPr>
          <a:xfrm>
            <a:off x="1225752" y="1413863"/>
            <a:ext cx="9740497" cy="4741133"/>
          </a:xfrm>
          <a:prstGeom prst="rect">
            <a:avLst/>
          </a:prstGeom>
        </p:spPr>
      </p:pic>
      <p:sp>
        <p:nvSpPr>
          <p:cNvPr id="10" name="TextBox 9">
            <a:extLst>
              <a:ext uri="{FF2B5EF4-FFF2-40B4-BE49-F238E27FC236}">
                <a16:creationId xmlns:a16="http://schemas.microsoft.com/office/drawing/2014/main" id="{B6775898-DF2E-4535-BE84-F829E0C5E9A5}"/>
              </a:ext>
            </a:extLst>
          </p:cNvPr>
          <p:cNvSpPr txBox="1"/>
          <p:nvPr/>
        </p:nvSpPr>
        <p:spPr>
          <a:xfrm>
            <a:off x="271337" y="675016"/>
            <a:ext cx="10995376" cy="461665"/>
          </a:xfrm>
          <a:prstGeom prst="rect">
            <a:avLst/>
          </a:prstGeom>
          <a:noFill/>
        </p:spPr>
        <p:txBody>
          <a:bodyPr wrap="square">
            <a:spAutoFit/>
          </a:bodyPr>
          <a:lstStyle/>
          <a:p>
            <a:pPr algn="l"/>
            <a:r>
              <a:rPr lang="en-US" sz="2400" dirty="0">
                <a:solidFill>
                  <a:srgbClr val="172B4D"/>
                </a:solidFill>
                <a:latin typeface="-apple-system"/>
              </a:rPr>
              <a:t>JIRA Dashboard with X-Ray Gadgets</a:t>
            </a:r>
            <a:endParaRPr lang="en-US" sz="1867" dirty="0">
              <a:solidFill>
                <a:srgbClr val="172B4D"/>
              </a:solidFill>
              <a:latin typeface="-apple-system"/>
            </a:endParaRPr>
          </a:p>
        </p:txBody>
      </p:sp>
    </p:spTree>
    <p:extLst>
      <p:ext uri="{BB962C8B-B14F-4D97-AF65-F5344CB8AC3E}">
        <p14:creationId xmlns:p14="http://schemas.microsoft.com/office/powerpoint/2010/main" val="4127356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3</a:t>
            </a:fld>
            <a:endParaRPr lang="en-US" dirty="0"/>
          </a:p>
        </p:txBody>
      </p:sp>
      <p:pic>
        <p:nvPicPr>
          <p:cNvPr id="6" name="Picture 5">
            <a:extLst>
              <a:ext uri="{FF2B5EF4-FFF2-40B4-BE49-F238E27FC236}">
                <a16:creationId xmlns:a16="http://schemas.microsoft.com/office/drawing/2014/main" id="{CD115061-F9BD-4118-BF51-1A54C3FCA8CF}"/>
              </a:ext>
            </a:extLst>
          </p:cNvPr>
          <p:cNvPicPr>
            <a:picLocks noChangeAspect="1"/>
          </p:cNvPicPr>
          <p:nvPr/>
        </p:nvPicPr>
        <p:blipFill>
          <a:blip r:embed="rId3"/>
          <a:stretch>
            <a:fillRect/>
          </a:stretch>
        </p:blipFill>
        <p:spPr>
          <a:xfrm>
            <a:off x="508001" y="1061135"/>
            <a:ext cx="10963036" cy="3934003"/>
          </a:xfrm>
          <a:prstGeom prst="rect">
            <a:avLst/>
          </a:prstGeom>
        </p:spPr>
      </p:pic>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4"/>
          <a:stretch>
            <a:fillRect/>
          </a:stretch>
        </p:blipFill>
        <p:spPr>
          <a:xfrm>
            <a:off x="10341429" y="233095"/>
            <a:ext cx="1850572" cy="425632"/>
          </a:xfrm>
          <a:prstGeom prst="rect">
            <a:avLst/>
          </a:prstGeom>
        </p:spPr>
      </p:pic>
      <p:pic>
        <p:nvPicPr>
          <p:cNvPr id="11" name="Picture 10">
            <a:extLst>
              <a:ext uri="{FF2B5EF4-FFF2-40B4-BE49-F238E27FC236}">
                <a16:creationId xmlns:a16="http://schemas.microsoft.com/office/drawing/2014/main" id="{656EE2FF-4045-4997-A544-4E5B9217A410}"/>
              </a:ext>
            </a:extLst>
          </p:cNvPr>
          <p:cNvPicPr>
            <a:picLocks noChangeAspect="1"/>
          </p:cNvPicPr>
          <p:nvPr/>
        </p:nvPicPr>
        <p:blipFill>
          <a:blip r:embed="rId5"/>
          <a:stretch>
            <a:fillRect/>
          </a:stretch>
        </p:blipFill>
        <p:spPr>
          <a:xfrm>
            <a:off x="2657021" y="5149666"/>
            <a:ext cx="1170956" cy="1235709"/>
          </a:xfrm>
          <a:prstGeom prst="rect">
            <a:avLst/>
          </a:prstGeom>
        </p:spPr>
      </p:pic>
      <p:pic>
        <p:nvPicPr>
          <p:cNvPr id="16" name="Picture 15">
            <a:extLst>
              <a:ext uri="{FF2B5EF4-FFF2-40B4-BE49-F238E27FC236}">
                <a16:creationId xmlns:a16="http://schemas.microsoft.com/office/drawing/2014/main" id="{6A61DBD9-9826-47F0-B087-9B7A0DED8515}"/>
              </a:ext>
            </a:extLst>
          </p:cNvPr>
          <p:cNvPicPr>
            <a:picLocks noChangeAspect="1"/>
          </p:cNvPicPr>
          <p:nvPr/>
        </p:nvPicPr>
        <p:blipFill>
          <a:blip r:embed="rId6"/>
          <a:stretch>
            <a:fillRect/>
          </a:stretch>
        </p:blipFill>
        <p:spPr>
          <a:xfrm>
            <a:off x="6013109" y="5193694"/>
            <a:ext cx="1170956" cy="1191681"/>
          </a:xfrm>
          <a:prstGeom prst="rect">
            <a:avLst/>
          </a:prstGeom>
        </p:spPr>
      </p:pic>
      <p:pic>
        <p:nvPicPr>
          <p:cNvPr id="18" name="Picture 17">
            <a:extLst>
              <a:ext uri="{FF2B5EF4-FFF2-40B4-BE49-F238E27FC236}">
                <a16:creationId xmlns:a16="http://schemas.microsoft.com/office/drawing/2014/main" id="{6147D939-A123-4DFB-AD51-486F91464D86}"/>
              </a:ext>
            </a:extLst>
          </p:cNvPr>
          <p:cNvPicPr>
            <a:picLocks noChangeAspect="1"/>
          </p:cNvPicPr>
          <p:nvPr/>
        </p:nvPicPr>
        <p:blipFill>
          <a:blip r:embed="rId7"/>
          <a:stretch>
            <a:fillRect/>
          </a:stretch>
        </p:blipFill>
        <p:spPr>
          <a:xfrm>
            <a:off x="4243075" y="5149666"/>
            <a:ext cx="1300208" cy="1196389"/>
          </a:xfrm>
          <a:prstGeom prst="rect">
            <a:avLst/>
          </a:prstGeom>
        </p:spPr>
      </p:pic>
      <p:pic>
        <p:nvPicPr>
          <p:cNvPr id="20" name="Picture 19">
            <a:extLst>
              <a:ext uri="{FF2B5EF4-FFF2-40B4-BE49-F238E27FC236}">
                <a16:creationId xmlns:a16="http://schemas.microsoft.com/office/drawing/2014/main" id="{F4109ABE-7A40-431E-8549-C32D6ABC8CE9}"/>
              </a:ext>
            </a:extLst>
          </p:cNvPr>
          <p:cNvPicPr>
            <a:picLocks noChangeAspect="1"/>
          </p:cNvPicPr>
          <p:nvPr/>
        </p:nvPicPr>
        <p:blipFill>
          <a:blip r:embed="rId8"/>
          <a:stretch>
            <a:fillRect/>
          </a:stretch>
        </p:blipFill>
        <p:spPr>
          <a:xfrm>
            <a:off x="7847461" y="5149666"/>
            <a:ext cx="1216083" cy="1196389"/>
          </a:xfrm>
          <a:prstGeom prst="rect">
            <a:avLst/>
          </a:prstGeom>
        </p:spPr>
      </p:pic>
    </p:spTree>
    <p:extLst>
      <p:ext uri="{BB962C8B-B14F-4D97-AF65-F5344CB8AC3E}">
        <p14:creationId xmlns:p14="http://schemas.microsoft.com/office/powerpoint/2010/main" val="682970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4</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pic>
        <p:nvPicPr>
          <p:cNvPr id="5" name="Picture 4">
            <a:extLst>
              <a:ext uri="{FF2B5EF4-FFF2-40B4-BE49-F238E27FC236}">
                <a16:creationId xmlns:a16="http://schemas.microsoft.com/office/drawing/2014/main" id="{4D550CA3-E5BE-49CB-8CB9-11CF30E258D9}"/>
              </a:ext>
            </a:extLst>
          </p:cNvPr>
          <p:cNvPicPr>
            <a:picLocks noChangeAspect="1"/>
          </p:cNvPicPr>
          <p:nvPr/>
        </p:nvPicPr>
        <p:blipFill>
          <a:blip r:embed="rId4"/>
          <a:stretch>
            <a:fillRect/>
          </a:stretch>
        </p:blipFill>
        <p:spPr>
          <a:xfrm>
            <a:off x="384670" y="810797"/>
            <a:ext cx="8530039" cy="3291851"/>
          </a:xfrm>
          <a:prstGeom prst="rect">
            <a:avLst/>
          </a:prstGeom>
        </p:spPr>
      </p:pic>
      <p:pic>
        <p:nvPicPr>
          <p:cNvPr id="10" name="Picture 9">
            <a:extLst>
              <a:ext uri="{FF2B5EF4-FFF2-40B4-BE49-F238E27FC236}">
                <a16:creationId xmlns:a16="http://schemas.microsoft.com/office/drawing/2014/main" id="{78F8BC00-576D-4D37-957A-372240069D3B}"/>
              </a:ext>
            </a:extLst>
          </p:cNvPr>
          <p:cNvPicPr>
            <a:picLocks noChangeAspect="1"/>
          </p:cNvPicPr>
          <p:nvPr/>
        </p:nvPicPr>
        <p:blipFill>
          <a:blip r:embed="rId5"/>
          <a:stretch>
            <a:fillRect/>
          </a:stretch>
        </p:blipFill>
        <p:spPr>
          <a:xfrm>
            <a:off x="4649689" y="3840023"/>
            <a:ext cx="5565759" cy="2545352"/>
          </a:xfrm>
          <a:prstGeom prst="rect">
            <a:avLst/>
          </a:prstGeom>
        </p:spPr>
      </p:pic>
    </p:spTree>
    <p:extLst>
      <p:ext uri="{BB962C8B-B14F-4D97-AF65-F5344CB8AC3E}">
        <p14:creationId xmlns:p14="http://schemas.microsoft.com/office/powerpoint/2010/main" val="190832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5</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3" name="TextBox 12">
            <a:extLst>
              <a:ext uri="{FF2B5EF4-FFF2-40B4-BE49-F238E27FC236}">
                <a16:creationId xmlns:a16="http://schemas.microsoft.com/office/drawing/2014/main" id="{EB285B65-1FD7-49B7-80C2-0E3A96C3BE51}"/>
              </a:ext>
            </a:extLst>
          </p:cNvPr>
          <p:cNvSpPr txBox="1"/>
          <p:nvPr/>
        </p:nvSpPr>
        <p:spPr>
          <a:xfrm>
            <a:off x="428171" y="1389167"/>
            <a:ext cx="11357428" cy="830997"/>
          </a:xfrm>
          <a:prstGeom prst="rect">
            <a:avLst/>
          </a:prstGeom>
          <a:noFill/>
        </p:spPr>
        <p:txBody>
          <a:bodyPr wrap="square">
            <a:spAutoFit/>
          </a:bodyPr>
          <a:lstStyle/>
          <a:p>
            <a:pPr algn="l"/>
            <a:r>
              <a:rPr lang="en-US" sz="2400" dirty="0">
                <a:solidFill>
                  <a:srgbClr val="172B4D"/>
                </a:solidFill>
                <a:latin typeface="-apple-system"/>
              </a:rPr>
              <a:t>In Jira's administration, in the Add-ons tab,  go to Issue Type Mapping and configure what issue types should be considered as "requirements" and "defects".</a:t>
            </a:r>
          </a:p>
        </p:txBody>
      </p:sp>
      <p:sp>
        <p:nvSpPr>
          <p:cNvPr id="14" name="TextBox 13">
            <a:extLst>
              <a:ext uri="{FF2B5EF4-FFF2-40B4-BE49-F238E27FC236}">
                <a16:creationId xmlns:a16="http://schemas.microsoft.com/office/drawing/2014/main" id="{52529D38-ECEC-41C6-8CF2-0AF68CDE0DB9}"/>
              </a:ext>
            </a:extLst>
          </p:cNvPr>
          <p:cNvSpPr txBox="1"/>
          <p:nvPr/>
        </p:nvSpPr>
        <p:spPr>
          <a:xfrm>
            <a:off x="3185886" y="823718"/>
            <a:ext cx="6139541" cy="461665"/>
          </a:xfrm>
          <a:prstGeom prst="rect">
            <a:avLst/>
          </a:prstGeom>
          <a:noFill/>
        </p:spPr>
        <p:txBody>
          <a:bodyPr wrap="square">
            <a:spAutoFit/>
          </a:bodyPr>
          <a:lstStyle/>
          <a:p>
            <a:pPr algn="l"/>
            <a:r>
              <a:rPr lang="en-US" sz="2400" b="1" dirty="0">
                <a:solidFill>
                  <a:srgbClr val="172B4D"/>
                </a:solidFill>
                <a:latin typeface="-apple-system"/>
              </a:rPr>
              <a:t>Configure Requirements and Defects</a:t>
            </a:r>
          </a:p>
        </p:txBody>
      </p:sp>
      <p:pic>
        <p:nvPicPr>
          <p:cNvPr id="16" name="Picture 15">
            <a:extLst>
              <a:ext uri="{FF2B5EF4-FFF2-40B4-BE49-F238E27FC236}">
                <a16:creationId xmlns:a16="http://schemas.microsoft.com/office/drawing/2014/main" id="{AE074591-387F-46CB-930D-B870AD6EDD89}"/>
              </a:ext>
            </a:extLst>
          </p:cNvPr>
          <p:cNvPicPr>
            <a:picLocks noChangeAspect="1"/>
          </p:cNvPicPr>
          <p:nvPr/>
        </p:nvPicPr>
        <p:blipFill>
          <a:blip r:embed="rId4"/>
          <a:stretch>
            <a:fillRect/>
          </a:stretch>
        </p:blipFill>
        <p:spPr>
          <a:xfrm>
            <a:off x="1066842" y="2401131"/>
            <a:ext cx="9405257" cy="3223815"/>
          </a:xfrm>
          <a:prstGeom prst="rect">
            <a:avLst/>
          </a:prstGeom>
        </p:spPr>
      </p:pic>
      <p:sp>
        <p:nvSpPr>
          <p:cNvPr id="18" name="TextBox 17">
            <a:extLst>
              <a:ext uri="{FF2B5EF4-FFF2-40B4-BE49-F238E27FC236}">
                <a16:creationId xmlns:a16="http://schemas.microsoft.com/office/drawing/2014/main" id="{11E0679B-A02B-4BCF-8D56-1A40736F4306}"/>
              </a:ext>
            </a:extLst>
          </p:cNvPr>
          <p:cNvSpPr txBox="1"/>
          <p:nvPr/>
        </p:nvSpPr>
        <p:spPr>
          <a:xfrm>
            <a:off x="2144889" y="5855115"/>
            <a:ext cx="7416800" cy="461665"/>
          </a:xfrm>
          <a:prstGeom prst="rect">
            <a:avLst/>
          </a:prstGeom>
          <a:noFill/>
        </p:spPr>
        <p:txBody>
          <a:bodyPr wrap="square">
            <a:spAutoFit/>
          </a:bodyPr>
          <a:lstStyle/>
          <a:p>
            <a:r>
              <a:rPr lang="en-US" sz="2400" dirty="0"/>
              <a:t>https://docs.getxray.app/display/XRAY/About+Xray</a:t>
            </a:r>
          </a:p>
        </p:txBody>
      </p:sp>
    </p:spTree>
    <p:extLst>
      <p:ext uri="{BB962C8B-B14F-4D97-AF65-F5344CB8AC3E}">
        <p14:creationId xmlns:p14="http://schemas.microsoft.com/office/powerpoint/2010/main" val="280001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6</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BD99DF70-8B7C-4F08-B3EC-A8CFC8201F38}"/>
              </a:ext>
            </a:extLst>
          </p:cNvPr>
          <p:cNvSpPr txBox="1"/>
          <p:nvPr/>
        </p:nvSpPr>
        <p:spPr>
          <a:xfrm>
            <a:off x="3689048" y="750712"/>
            <a:ext cx="6139541" cy="461665"/>
          </a:xfrm>
          <a:prstGeom prst="rect">
            <a:avLst/>
          </a:prstGeom>
          <a:noFill/>
        </p:spPr>
        <p:txBody>
          <a:bodyPr wrap="square">
            <a:spAutoFit/>
          </a:bodyPr>
          <a:lstStyle/>
          <a:p>
            <a:pPr algn="l"/>
            <a:r>
              <a:rPr lang="en-US" sz="2400" b="1" dirty="0">
                <a:solidFill>
                  <a:srgbClr val="172B4D"/>
                </a:solidFill>
                <a:latin typeface="-apple-system"/>
              </a:rPr>
              <a:t>Enable Xray in your projects</a:t>
            </a:r>
          </a:p>
        </p:txBody>
      </p:sp>
      <p:sp>
        <p:nvSpPr>
          <p:cNvPr id="11" name="TextBox 10">
            <a:extLst>
              <a:ext uri="{FF2B5EF4-FFF2-40B4-BE49-F238E27FC236}">
                <a16:creationId xmlns:a16="http://schemas.microsoft.com/office/drawing/2014/main" id="{204B85B8-E4D5-4E2F-8F8E-93EB24793FCC}"/>
              </a:ext>
            </a:extLst>
          </p:cNvPr>
          <p:cNvSpPr txBox="1"/>
          <p:nvPr/>
        </p:nvSpPr>
        <p:spPr>
          <a:xfrm>
            <a:off x="667657" y="1208456"/>
            <a:ext cx="11176000" cy="707886"/>
          </a:xfrm>
          <a:prstGeom prst="rect">
            <a:avLst/>
          </a:prstGeom>
          <a:noFill/>
        </p:spPr>
        <p:txBody>
          <a:bodyPr wrap="square">
            <a:spAutoFit/>
          </a:bodyPr>
          <a:lstStyle/>
          <a:p>
            <a:r>
              <a:rPr lang="en-US" sz="2133" dirty="0">
                <a:solidFill>
                  <a:srgbClr val="172B4D"/>
                </a:solidFill>
                <a:latin typeface="-apple-system"/>
              </a:rPr>
              <a:t>	</a:t>
            </a:r>
            <a:r>
              <a:rPr lang="en-US" sz="1867" dirty="0">
                <a:solidFill>
                  <a:srgbClr val="172B4D"/>
                </a:solidFill>
                <a:latin typeface="-apple-system"/>
              </a:rPr>
              <a:t>You can enable Xray for your existing projects or create a new project with both standard and Xray issue types.</a:t>
            </a:r>
            <a:endParaRPr lang="en-US" sz="1867" dirty="0"/>
          </a:p>
        </p:txBody>
      </p:sp>
      <p:sp>
        <p:nvSpPr>
          <p:cNvPr id="13" name="TextBox 12">
            <a:extLst>
              <a:ext uri="{FF2B5EF4-FFF2-40B4-BE49-F238E27FC236}">
                <a16:creationId xmlns:a16="http://schemas.microsoft.com/office/drawing/2014/main" id="{70C82D36-957E-4518-83D3-A6AEBCBF15C0}"/>
              </a:ext>
            </a:extLst>
          </p:cNvPr>
          <p:cNvSpPr txBox="1"/>
          <p:nvPr/>
        </p:nvSpPr>
        <p:spPr>
          <a:xfrm>
            <a:off x="619623" y="1842495"/>
            <a:ext cx="6821367" cy="2144498"/>
          </a:xfrm>
          <a:prstGeom prst="rect">
            <a:avLst/>
          </a:prstGeom>
          <a:noFill/>
        </p:spPr>
        <p:txBody>
          <a:bodyPr wrap="square">
            <a:spAutoFit/>
          </a:bodyPr>
          <a:lstStyle/>
          <a:p>
            <a:pPr algn="just"/>
            <a:r>
              <a:rPr lang="en-US" sz="2133" dirty="0">
                <a:solidFill>
                  <a:srgbClr val="172B4D"/>
                </a:solidFill>
                <a:latin typeface="-apple-system"/>
              </a:rPr>
              <a:t>	</a:t>
            </a:r>
            <a:r>
              <a:rPr lang="en-US" sz="1867" dirty="0">
                <a:solidFill>
                  <a:srgbClr val="172B4D"/>
                </a:solidFill>
                <a:latin typeface="-apple-system"/>
              </a:rPr>
              <a:t>For existing projects, in the project Administration page, go to Actions at the top right-hand side. You can either:</a:t>
            </a:r>
          </a:p>
          <a:p>
            <a:pPr algn="just"/>
            <a:r>
              <a:rPr lang="en-US" sz="1867" dirty="0">
                <a:solidFill>
                  <a:srgbClr val="172B4D"/>
                </a:solidFill>
                <a:latin typeface="-apple-system"/>
              </a:rPr>
              <a:t>a) set your project as a Requirements project by choosing "Enable Xray Requirement Coverage", so the requirements are covered by tests; or</a:t>
            </a:r>
          </a:p>
          <a:p>
            <a:pPr algn="just"/>
            <a:r>
              <a:rPr lang="en-US" sz="1867" dirty="0">
                <a:solidFill>
                  <a:srgbClr val="172B4D"/>
                </a:solidFill>
                <a:latin typeface="-apple-system"/>
              </a:rPr>
              <a:t>b) add Xray issue types (i.e., Test, Test Set, Test Execution, Test Plan) to the project.</a:t>
            </a:r>
          </a:p>
        </p:txBody>
      </p:sp>
      <p:pic>
        <p:nvPicPr>
          <p:cNvPr id="14" name="Picture 13">
            <a:extLst>
              <a:ext uri="{FF2B5EF4-FFF2-40B4-BE49-F238E27FC236}">
                <a16:creationId xmlns:a16="http://schemas.microsoft.com/office/drawing/2014/main" id="{D5AABDED-3F1A-4829-A19F-7956F0234C85}"/>
              </a:ext>
            </a:extLst>
          </p:cNvPr>
          <p:cNvPicPr>
            <a:picLocks noChangeAspect="1"/>
          </p:cNvPicPr>
          <p:nvPr/>
        </p:nvPicPr>
        <p:blipFill>
          <a:blip r:embed="rId4"/>
          <a:stretch>
            <a:fillRect/>
          </a:stretch>
        </p:blipFill>
        <p:spPr>
          <a:xfrm>
            <a:off x="7792171" y="1700899"/>
            <a:ext cx="3366885" cy="2226776"/>
          </a:xfrm>
          <a:prstGeom prst="rect">
            <a:avLst/>
          </a:prstGeom>
        </p:spPr>
      </p:pic>
      <p:sp>
        <p:nvSpPr>
          <p:cNvPr id="16" name="TextBox 15">
            <a:extLst>
              <a:ext uri="{FF2B5EF4-FFF2-40B4-BE49-F238E27FC236}">
                <a16:creationId xmlns:a16="http://schemas.microsoft.com/office/drawing/2014/main" id="{79CA5F47-80F7-4D06-987E-C5FC19F8BFCB}"/>
              </a:ext>
            </a:extLst>
          </p:cNvPr>
          <p:cNvSpPr txBox="1"/>
          <p:nvPr/>
        </p:nvSpPr>
        <p:spPr>
          <a:xfrm>
            <a:off x="619623" y="4402052"/>
            <a:ext cx="6821365" cy="1528945"/>
          </a:xfrm>
          <a:prstGeom prst="rect">
            <a:avLst/>
          </a:prstGeom>
          <a:noFill/>
        </p:spPr>
        <p:txBody>
          <a:bodyPr wrap="square">
            <a:spAutoFit/>
          </a:bodyPr>
          <a:lstStyle/>
          <a:p>
            <a:pPr algn="just"/>
            <a:r>
              <a:rPr lang="en-US" sz="1867" b="1" dirty="0">
                <a:solidFill>
                  <a:srgbClr val="172B4D"/>
                </a:solidFill>
                <a:latin typeface="-apple-system"/>
              </a:rPr>
              <a:t>Create new projects from scratch with testing enabled:</a:t>
            </a:r>
          </a:p>
          <a:p>
            <a:pPr algn="just"/>
            <a:r>
              <a:rPr lang="en-US" sz="1867" dirty="0">
                <a:solidFill>
                  <a:srgbClr val="172B4D"/>
                </a:solidFill>
                <a:latin typeface="-apple-system"/>
              </a:rPr>
              <a:t>If, instead, you want to quickly create a new project and use it to manage everything (e.g., requirements, defects, tests), go to the Jira Administration page for Projects. In the creation dialog, choose "Xray Test Project".</a:t>
            </a:r>
          </a:p>
        </p:txBody>
      </p:sp>
      <p:pic>
        <p:nvPicPr>
          <p:cNvPr id="18" name="Picture 17">
            <a:extLst>
              <a:ext uri="{FF2B5EF4-FFF2-40B4-BE49-F238E27FC236}">
                <a16:creationId xmlns:a16="http://schemas.microsoft.com/office/drawing/2014/main" id="{12C2AD60-F44D-4323-83C4-3D7BD77C004D}"/>
              </a:ext>
            </a:extLst>
          </p:cNvPr>
          <p:cNvPicPr>
            <a:picLocks noChangeAspect="1"/>
          </p:cNvPicPr>
          <p:nvPr/>
        </p:nvPicPr>
        <p:blipFill>
          <a:blip r:embed="rId5"/>
          <a:stretch>
            <a:fillRect/>
          </a:stretch>
        </p:blipFill>
        <p:spPr>
          <a:xfrm>
            <a:off x="7792171" y="4017450"/>
            <a:ext cx="3400772" cy="2206511"/>
          </a:xfrm>
          <a:prstGeom prst="rect">
            <a:avLst/>
          </a:prstGeom>
        </p:spPr>
      </p:pic>
    </p:spTree>
    <p:extLst>
      <p:ext uri="{BB962C8B-B14F-4D97-AF65-F5344CB8AC3E}">
        <p14:creationId xmlns:p14="http://schemas.microsoft.com/office/powerpoint/2010/main" val="358868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7</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pic>
        <p:nvPicPr>
          <p:cNvPr id="5" name="Picture 4">
            <a:extLst>
              <a:ext uri="{FF2B5EF4-FFF2-40B4-BE49-F238E27FC236}">
                <a16:creationId xmlns:a16="http://schemas.microsoft.com/office/drawing/2014/main" id="{ECB7E119-C31F-4D9B-991B-13C1AFDBD444}"/>
              </a:ext>
            </a:extLst>
          </p:cNvPr>
          <p:cNvPicPr>
            <a:picLocks noChangeAspect="1"/>
          </p:cNvPicPr>
          <p:nvPr/>
        </p:nvPicPr>
        <p:blipFill>
          <a:blip r:embed="rId4"/>
          <a:stretch>
            <a:fillRect/>
          </a:stretch>
        </p:blipFill>
        <p:spPr>
          <a:xfrm>
            <a:off x="805967" y="842695"/>
            <a:ext cx="10574872" cy="4884444"/>
          </a:xfrm>
          <a:prstGeom prst="rect">
            <a:avLst/>
          </a:prstGeom>
        </p:spPr>
      </p:pic>
    </p:spTree>
    <p:extLst>
      <p:ext uri="{BB962C8B-B14F-4D97-AF65-F5344CB8AC3E}">
        <p14:creationId xmlns:p14="http://schemas.microsoft.com/office/powerpoint/2010/main" val="5008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8</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sp>
        <p:nvSpPr>
          <p:cNvPr id="10" name="TextBox 9">
            <a:extLst>
              <a:ext uri="{FF2B5EF4-FFF2-40B4-BE49-F238E27FC236}">
                <a16:creationId xmlns:a16="http://schemas.microsoft.com/office/drawing/2014/main" id="{51E289B2-C70F-4200-B891-643DCCB63601}"/>
              </a:ext>
            </a:extLst>
          </p:cNvPr>
          <p:cNvSpPr txBox="1"/>
          <p:nvPr/>
        </p:nvSpPr>
        <p:spPr>
          <a:xfrm>
            <a:off x="508001" y="969151"/>
            <a:ext cx="2123924" cy="1200329"/>
          </a:xfrm>
          <a:prstGeom prst="rect">
            <a:avLst/>
          </a:prstGeom>
          <a:noFill/>
        </p:spPr>
        <p:txBody>
          <a:bodyPr wrap="square">
            <a:spAutoFit/>
          </a:bodyPr>
          <a:lstStyle/>
          <a:p>
            <a:r>
              <a:rPr lang="en-US" sz="2400" dirty="0">
                <a:solidFill>
                  <a:srgbClr val="172B4D"/>
                </a:solidFill>
              </a:rPr>
              <a:t>Writing Tests</a:t>
            </a:r>
          </a:p>
          <a:p>
            <a:br>
              <a:rPr lang="en-US" sz="2400" dirty="0">
                <a:solidFill>
                  <a:srgbClr val="172B4D"/>
                </a:solidFill>
                <a:latin typeface="-apple-system"/>
              </a:rPr>
            </a:br>
            <a:endParaRPr lang="en-US" sz="2400" dirty="0"/>
          </a:p>
        </p:txBody>
      </p:sp>
      <p:sp>
        <p:nvSpPr>
          <p:cNvPr id="11" name="TextBox 10">
            <a:extLst>
              <a:ext uri="{FF2B5EF4-FFF2-40B4-BE49-F238E27FC236}">
                <a16:creationId xmlns:a16="http://schemas.microsoft.com/office/drawing/2014/main" id="{2B17013F-658E-486F-8415-8C96DFF1FF84}"/>
              </a:ext>
            </a:extLst>
          </p:cNvPr>
          <p:cNvSpPr txBox="1"/>
          <p:nvPr/>
        </p:nvSpPr>
        <p:spPr>
          <a:xfrm>
            <a:off x="508001" y="1584705"/>
            <a:ext cx="11055047" cy="1241622"/>
          </a:xfrm>
          <a:prstGeom prst="rect">
            <a:avLst/>
          </a:prstGeom>
          <a:noFill/>
        </p:spPr>
        <p:txBody>
          <a:bodyPr wrap="square">
            <a:spAutoFit/>
          </a:bodyPr>
          <a:lstStyle/>
          <a:p>
            <a:r>
              <a:rPr lang="en-US" sz="1867" dirty="0">
                <a:solidFill>
                  <a:srgbClr val="172B4D"/>
                </a:solidFill>
                <a:latin typeface="-apple-system"/>
              </a:rPr>
              <a:t>	Testing can be performed as individual components/units using Tests, or as a whole using Test Sets. The goal is to check and verify if a specific target requirement is applied, even when determined pre-conditions are set, and also help prevent and uncover situations and defects that could negatively impact the overall usability of the final product.</a:t>
            </a:r>
            <a:endParaRPr lang="en-US" sz="1867" dirty="0"/>
          </a:p>
        </p:txBody>
      </p:sp>
      <p:pic>
        <p:nvPicPr>
          <p:cNvPr id="7" name="Picture 6">
            <a:extLst>
              <a:ext uri="{FF2B5EF4-FFF2-40B4-BE49-F238E27FC236}">
                <a16:creationId xmlns:a16="http://schemas.microsoft.com/office/drawing/2014/main" id="{3915B375-2755-4E42-B210-2E1C66B0603F}"/>
              </a:ext>
            </a:extLst>
          </p:cNvPr>
          <p:cNvPicPr>
            <a:picLocks noChangeAspect="1"/>
          </p:cNvPicPr>
          <p:nvPr/>
        </p:nvPicPr>
        <p:blipFill>
          <a:blip r:embed="rId4"/>
          <a:stretch>
            <a:fillRect/>
          </a:stretch>
        </p:blipFill>
        <p:spPr>
          <a:xfrm>
            <a:off x="880515" y="2815811"/>
            <a:ext cx="3294115" cy="3458820"/>
          </a:xfrm>
          <a:prstGeom prst="rect">
            <a:avLst/>
          </a:prstGeom>
          <a:ln>
            <a:solidFill>
              <a:schemeClr val="accent1"/>
            </a:solidFill>
          </a:ln>
        </p:spPr>
      </p:pic>
      <p:pic>
        <p:nvPicPr>
          <p:cNvPr id="16" name="Picture 15">
            <a:extLst>
              <a:ext uri="{FF2B5EF4-FFF2-40B4-BE49-F238E27FC236}">
                <a16:creationId xmlns:a16="http://schemas.microsoft.com/office/drawing/2014/main" id="{ECC77417-746C-47B4-9D72-0BD8335D534D}"/>
              </a:ext>
            </a:extLst>
          </p:cNvPr>
          <p:cNvPicPr>
            <a:picLocks noChangeAspect="1"/>
          </p:cNvPicPr>
          <p:nvPr/>
        </p:nvPicPr>
        <p:blipFill>
          <a:blip r:embed="rId5"/>
          <a:stretch>
            <a:fillRect/>
          </a:stretch>
        </p:blipFill>
        <p:spPr>
          <a:xfrm>
            <a:off x="5031621" y="2856846"/>
            <a:ext cx="6096000" cy="3273020"/>
          </a:xfrm>
          <a:prstGeom prst="rect">
            <a:avLst/>
          </a:prstGeom>
          <a:ln>
            <a:solidFill>
              <a:schemeClr val="accent1"/>
            </a:solidFill>
          </a:ln>
        </p:spPr>
      </p:pic>
    </p:spTree>
    <p:extLst>
      <p:ext uri="{BB962C8B-B14F-4D97-AF65-F5344CB8AC3E}">
        <p14:creationId xmlns:p14="http://schemas.microsoft.com/office/powerpoint/2010/main" val="174942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41111"/>
            <a:ext cx="11176000" cy="609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lstStyle/>
          <a:p>
            <a:pPr marL="101597">
              <a:lnSpc>
                <a:spcPct val="97000"/>
              </a:lnSpc>
            </a:pPr>
            <a:endParaRPr sz="3200" b="1" dirty="0">
              <a:solidFill>
                <a:srgbClr val="0033B4"/>
              </a:solidFill>
              <a:latin typeface="Arial"/>
            </a:endParaRPr>
          </a:p>
        </p:txBody>
      </p:sp>
      <p:sp>
        <p:nvSpPr>
          <p:cNvPr id="9" name="Title 8">
            <a:extLst>
              <a:ext uri="{FF2B5EF4-FFF2-40B4-BE49-F238E27FC236}">
                <a16:creationId xmlns:a16="http://schemas.microsoft.com/office/drawing/2014/main" id="{0BD5F253-9BCF-4741-B957-6240EC1D3039}"/>
              </a:ext>
            </a:extLst>
          </p:cNvPr>
          <p:cNvSpPr>
            <a:spLocks noGrp="1"/>
          </p:cNvSpPr>
          <p:nvPr>
            <p:ph type="title"/>
          </p:nvPr>
        </p:nvSpPr>
        <p:spPr>
          <a:xfrm>
            <a:off x="158103" y="141111"/>
            <a:ext cx="11222736" cy="828040"/>
          </a:xfrm>
        </p:spPr>
        <p:txBody>
          <a:bodyPr/>
          <a:lstStyle/>
          <a:p>
            <a:r>
              <a:rPr lang="en-US" dirty="0"/>
              <a:t>X-Ray Test Management tool</a:t>
            </a:r>
          </a:p>
        </p:txBody>
      </p:sp>
      <p:sp>
        <p:nvSpPr>
          <p:cNvPr id="3" name="Footer Placeholder 2">
            <a:extLst>
              <a:ext uri="{FF2B5EF4-FFF2-40B4-BE49-F238E27FC236}">
                <a16:creationId xmlns:a16="http://schemas.microsoft.com/office/drawing/2014/main" id="{BB59A4AB-0D7F-724A-BB1D-F5F2188DE435}"/>
              </a:ext>
            </a:extLst>
          </p:cNvPr>
          <p:cNvSpPr>
            <a:spLocks noGrp="1"/>
          </p:cNvSpPr>
          <p:nvPr>
            <p:ph type="ftr" sz="quarter" idx="3"/>
          </p:nvPr>
        </p:nvSpPr>
        <p:spPr/>
        <p:txBody>
          <a:bodyPr/>
          <a:lstStyle/>
          <a:p>
            <a:r>
              <a:rPr lang="en-US" dirty="0"/>
              <a:t>© 2020 Cognizant</a:t>
            </a:r>
          </a:p>
        </p:txBody>
      </p:sp>
      <p:sp>
        <p:nvSpPr>
          <p:cNvPr id="12" name="Slide Number Placeholder 11">
            <a:extLst>
              <a:ext uri="{FF2B5EF4-FFF2-40B4-BE49-F238E27FC236}">
                <a16:creationId xmlns:a16="http://schemas.microsoft.com/office/drawing/2014/main" id="{4820D1AA-883F-134E-B0CA-ACD044238B3D}"/>
              </a:ext>
            </a:extLst>
          </p:cNvPr>
          <p:cNvSpPr>
            <a:spLocks noGrp="1"/>
          </p:cNvSpPr>
          <p:nvPr>
            <p:ph type="sldNum" sz="quarter" idx="4"/>
          </p:nvPr>
        </p:nvSpPr>
        <p:spPr/>
        <p:txBody>
          <a:bodyPr/>
          <a:lstStyle/>
          <a:p>
            <a:fld id="{2EFEF571-C9B4-4D92-A7F7-315B894862A8}" type="slidenum">
              <a:rPr lang="en-US" smtClean="0"/>
              <a:pPr/>
              <a:t>9</a:t>
            </a:fld>
            <a:endParaRPr lang="en-US" dirty="0"/>
          </a:p>
        </p:txBody>
      </p:sp>
      <p:pic>
        <p:nvPicPr>
          <p:cNvPr id="8" name="Picture 7">
            <a:extLst>
              <a:ext uri="{FF2B5EF4-FFF2-40B4-BE49-F238E27FC236}">
                <a16:creationId xmlns:a16="http://schemas.microsoft.com/office/drawing/2014/main" id="{C6ECBBA0-50DA-433D-923B-9029407C7706}"/>
              </a:ext>
            </a:extLst>
          </p:cNvPr>
          <p:cNvPicPr>
            <a:picLocks noChangeAspect="1"/>
          </p:cNvPicPr>
          <p:nvPr/>
        </p:nvPicPr>
        <p:blipFill>
          <a:blip r:embed="rId3"/>
          <a:stretch>
            <a:fillRect/>
          </a:stretch>
        </p:blipFill>
        <p:spPr>
          <a:xfrm>
            <a:off x="10341429" y="233095"/>
            <a:ext cx="1850572" cy="425632"/>
          </a:xfrm>
          <a:prstGeom prst="rect">
            <a:avLst/>
          </a:prstGeom>
        </p:spPr>
      </p:pic>
      <p:pic>
        <p:nvPicPr>
          <p:cNvPr id="7" name="Picture 6">
            <a:extLst>
              <a:ext uri="{FF2B5EF4-FFF2-40B4-BE49-F238E27FC236}">
                <a16:creationId xmlns:a16="http://schemas.microsoft.com/office/drawing/2014/main" id="{B67AD385-5485-44F3-A0C3-EEFB5FBA1D95}"/>
              </a:ext>
            </a:extLst>
          </p:cNvPr>
          <p:cNvPicPr>
            <a:picLocks noChangeAspect="1"/>
          </p:cNvPicPr>
          <p:nvPr/>
        </p:nvPicPr>
        <p:blipFill>
          <a:blip r:embed="rId4"/>
          <a:stretch>
            <a:fillRect/>
          </a:stretch>
        </p:blipFill>
        <p:spPr>
          <a:xfrm>
            <a:off x="6198630" y="1721200"/>
            <a:ext cx="5814385" cy="3504219"/>
          </a:xfrm>
          <a:prstGeom prst="rect">
            <a:avLst/>
          </a:prstGeom>
          <a:ln>
            <a:solidFill>
              <a:schemeClr val="accent1"/>
            </a:solidFill>
          </a:ln>
        </p:spPr>
      </p:pic>
      <p:pic>
        <p:nvPicPr>
          <p:cNvPr id="5" name="Picture 4">
            <a:extLst>
              <a:ext uri="{FF2B5EF4-FFF2-40B4-BE49-F238E27FC236}">
                <a16:creationId xmlns:a16="http://schemas.microsoft.com/office/drawing/2014/main" id="{1DAD00F4-7177-4710-A404-82FEE975F4CE}"/>
              </a:ext>
            </a:extLst>
          </p:cNvPr>
          <p:cNvPicPr>
            <a:picLocks noChangeAspect="1"/>
          </p:cNvPicPr>
          <p:nvPr/>
        </p:nvPicPr>
        <p:blipFill>
          <a:blip r:embed="rId5"/>
          <a:stretch>
            <a:fillRect/>
          </a:stretch>
        </p:blipFill>
        <p:spPr>
          <a:xfrm>
            <a:off x="256380" y="1721200"/>
            <a:ext cx="5535649" cy="3504219"/>
          </a:xfrm>
          <a:prstGeom prst="rect">
            <a:avLst/>
          </a:prstGeom>
          <a:ln>
            <a:solidFill>
              <a:schemeClr val="accent1"/>
            </a:solidFill>
          </a:ln>
        </p:spPr>
      </p:pic>
      <p:sp>
        <p:nvSpPr>
          <p:cNvPr id="10" name="TextBox 9">
            <a:extLst>
              <a:ext uri="{FF2B5EF4-FFF2-40B4-BE49-F238E27FC236}">
                <a16:creationId xmlns:a16="http://schemas.microsoft.com/office/drawing/2014/main" id="{1DC4D1BE-1D8E-4846-8A17-18DB332CF43D}"/>
              </a:ext>
            </a:extLst>
          </p:cNvPr>
          <p:cNvSpPr txBox="1"/>
          <p:nvPr/>
        </p:nvSpPr>
        <p:spPr>
          <a:xfrm>
            <a:off x="370121" y="937618"/>
            <a:ext cx="11055047" cy="379656"/>
          </a:xfrm>
          <a:prstGeom prst="rect">
            <a:avLst/>
          </a:prstGeom>
          <a:noFill/>
        </p:spPr>
        <p:txBody>
          <a:bodyPr wrap="square">
            <a:spAutoFit/>
          </a:bodyPr>
          <a:lstStyle/>
          <a:p>
            <a:r>
              <a:rPr lang="en-US" sz="1867" dirty="0">
                <a:solidFill>
                  <a:srgbClr val="172B4D"/>
                </a:solidFill>
                <a:latin typeface="-apple-system"/>
              </a:rPr>
              <a:t>When you create test from the story it automatically fetch some data from story and links the test to the story</a:t>
            </a:r>
            <a:endParaRPr lang="en-US" sz="1867" dirty="0"/>
          </a:p>
        </p:txBody>
      </p:sp>
    </p:spTree>
    <p:extLst>
      <p:ext uri="{BB962C8B-B14F-4D97-AF65-F5344CB8AC3E}">
        <p14:creationId xmlns:p14="http://schemas.microsoft.com/office/powerpoint/2010/main" val="33388972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1768</Words>
  <Application>Microsoft Office PowerPoint</Application>
  <PresentationFormat>Widescreen</PresentationFormat>
  <Paragraphs>189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Calibri</vt:lpstr>
      <vt:lpstr>Calibri Light</vt:lpstr>
      <vt:lpstr>Office Theme</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lpstr>X-Ray Test Management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X-Ray Test Management Tool</dc:title>
  <dc:creator>Dara, Bhaskar (Cognizant)</dc:creator>
  <cp:lastModifiedBy>Dara, Bhaskar (Cognizant)</cp:lastModifiedBy>
  <cp:revision>1</cp:revision>
  <dcterms:created xsi:type="dcterms:W3CDTF">2022-03-04T08:25:28Z</dcterms:created>
  <dcterms:modified xsi:type="dcterms:W3CDTF">2022-03-04T08:26:25Z</dcterms:modified>
</cp:coreProperties>
</file>